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63" r:id="rId2"/>
  </p:sldMasterIdLst>
  <p:notesMasterIdLst>
    <p:notesMasterId r:id="rId56"/>
  </p:notesMasterIdLst>
  <p:handoutMasterIdLst>
    <p:handoutMasterId r:id="rId57"/>
  </p:handoutMasterIdLst>
  <p:sldIdLst>
    <p:sldId id="315" r:id="rId3"/>
    <p:sldId id="316" r:id="rId4"/>
    <p:sldId id="317" r:id="rId5"/>
    <p:sldId id="318" r:id="rId6"/>
    <p:sldId id="319" r:id="rId7"/>
    <p:sldId id="321" r:id="rId8"/>
    <p:sldId id="322" r:id="rId9"/>
    <p:sldId id="323" r:id="rId10"/>
    <p:sldId id="324" r:id="rId11"/>
    <p:sldId id="325" r:id="rId12"/>
    <p:sldId id="326" r:id="rId13"/>
    <p:sldId id="327" r:id="rId14"/>
    <p:sldId id="328" r:id="rId15"/>
    <p:sldId id="329" r:id="rId16"/>
    <p:sldId id="330" r:id="rId17"/>
    <p:sldId id="331" r:id="rId18"/>
    <p:sldId id="332" r:id="rId19"/>
    <p:sldId id="333" r:id="rId20"/>
    <p:sldId id="334" r:id="rId21"/>
    <p:sldId id="335" r:id="rId22"/>
    <p:sldId id="336" r:id="rId23"/>
    <p:sldId id="348" r:id="rId24"/>
    <p:sldId id="349" r:id="rId25"/>
    <p:sldId id="350" r:id="rId26"/>
    <p:sldId id="345" r:id="rId27"/>
    <p:sldId id="346" r:id="rId28"/>
    <p:sldId id="347" r:id="rId29"/>
    <p:sldId id="337" r:id="rId30"/>
    <p:sldId id="338" r:id="rId31"/>
    <p:sldId id="341" r:id="rId32"/>
    <p:sldId id="339" r:id="rId33"/>
    <p:sldId id="340" r:id="rId34"/>
    <p:sldId id="351" r:id="rId35"/>
    <p:sldId id="352" r:id="rId36"/>
    <p:sldId id="353" r:id="rId37"/>
    <p:sldId id="354" r:id="rId38"/>
    <p:sldId id="355" r:id="rId39"/>
    <p:sldId id="356" r:id="rId40"/>
    <p:sldId id="358" r:id="rId41"/>
    <p:sldId id="357" r:id="rId42"/>
    <p:sldId id="359" r:id="rId43"/>
    <p:sldId id="360" r:id="rId44"/>
    <p:sldId id="361" r:id="rId45"/>
    <p:sldId id="362" r:id="rId46"/>
    <p:sldId id="363" r:id="rId47"/>
    <p:sldId id="364" r:id="rId48"/>
    <p:sldId id="365" r:id="rId49"/>
    <p:sldId id="366" r:id="rId50"/>
    <p:sldId id="367" r:id="rId51"/>
    <p:sldId id="368" r:id="rId52"/>
    <p:sldId id="369" r:id="rId53"/>
    <p:sldId id="370" r:id="rId54"/>
    <p:sldId id="371" r:id="rId55"/>
  </p:sldIdLst>
  <p:sldSz cx="9144000" cy="6858000" type="screen4x3"/>
  <p:notesSz cx="7315200" cy="96012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006600"/>
    <a:srgbClr val="339933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20" autoAdjust="0"/>
  </p:normalViewPr>
  <p:slideViewPr>
    <p:cSldViewPr snapToGrid="0">
      <p:cViewPr varScale="1">
        <p:scale>
          <a:sx n="63" d="100"/>
          <a:sy n="63" d="100"/>
        </p:scale>
        <p:origin x="1156" y="-1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handoutMaster" Target="handoutMasters/handoutMaster1.xml"/><Relationship Id="rId61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87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87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87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pPr>
              <a:defRPr/>
            </a:pPr>
            <a:fld id="{A0D74570-10D7-43F0-9408-09E0B2F2F09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97662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04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59300"/>
            <a:ext cx="5365750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pPr>
              <a:defRPr/>
            </a:pPr>
            <a:fld id="{9A49E0C1-E4C5-406B-863F-1E0840065CD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498971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采购、验收</a:t>
            </a:r>
            <a:r>
              <a:rPr lang="zh-CN" altLang="en-US" dirty="0"/>
              <a:t>理解有问题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419306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44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0593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45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2429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LOC</a:t>
            </a:r>
            <a:r>
              <a:rPr lang="zh-CN" altLang="en-US" dirty="0"/>
              <a:t>代码行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48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35290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LOC</a:t>
            </a:r>
            <a:r>
              <a:rPr lang="zh-CN" altLang="en-US" dirty="0"/>
              <a:t>代码行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51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213748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LOC</a:t>
            </a:r>
            <a:r>
              <a:rPr lang="zh-CN" altLang="en-US" dirty="0"/>
              <a:t>代码行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52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253183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LOC</a:t>
            </a:r>
            <a:r>
              <a:rPr lang="zh-CN" altLang="en-US" dirty="0"/>
              <a:t>代码行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53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06685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86381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05434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32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97880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35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15104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P-use</a:t>
            </a:r>
            <a:r>
              <a:rPr lang="zh-CN" altLang="en-US" dirty="0"/>
              <a:t>（判定应用），少画了一个</a:t>
            </a:r>
            <a:r>
              <a:rPr lang="en-US" altLang="zh-CN" dirty="0"/>
              <a:t>alpha</a:t>
            </a:r>
            <a:r>
              <a:rPr lang="zh-CN" altLang="en-US" dirty="0"/>
              <a:t>的判定节点，也不是</a:t>
            </a:r>
            <a:r>
              <a:rPr lang="en-US" altLang="zh-CN" dirty="0"/>
              <a:t>C-use</a:t>
            </a:r>
            <a:r>
              <a:rPr lang="zh-CN" altLang="en-US" dirty="0"/>
              <a:t>（计算引用）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36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11765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39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9984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40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34275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58888" y="720725"/>
            <a:ext cx="4797425" cy="35988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A49E0C1-E4C5-406B-863F-1E0840065CD4}" type="slidenum">
              <a:rPr lang="en-US" altLang="zh-CN" smtClean="0"/>
              <a:pPr>
                <a:defRPr/>
              </a:pPr>
              <a:t>43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264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64022" y="2116978"/>
            <a:ext cx="7328647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48118" y="3859306"/>
            <a:ext cx="6172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矩形 4"/>
          <p:cNvSpPr/>
          <p:nvPr userDrawn="1"/>
        </p:nvSpPr>
        <p:spPr bwMode="auto">
          <a:xfrm>
            <a:off x="0" y="0"/>
            <a:ext cx="876300" cy="6481482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6000">
                <a:srgbClr val="00CCCC"/>
              </a:gs>
              <a:gs pos="47000">
                <a:srgbClr val="9999FF"/>
              </a:gs>
              <a:gs pos="60001">
                <a:srgbClr val="2E6792"/>
              </a:gs>
              <a:gs pos="71001">
                <a:srgbClr val="3333CC"/>
              </a:gs>
              <a:gs pos="81000">
                <a:srgbClr val="1170FF"/>
              </a:gs>
              <a:gs pos="100000">
                <a:srgbClr val="006699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6" name="矩形 5"/>
          <p:cNvSpPr/>
          <p:nvPr userDrawn="1"/>
        </p:nvSpPr>
        <p:spPr bwMode="auto">
          <a:xfrm>
            <a:off x="0" y="6311900"/>
            <a:ext cx="9144000" cy="546101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6000">
                <a:srgbClr val="00CCCC"/>
              </a:gs>
              <a:gs pos="47000">
                <a:srgbClr val="9999FF"/>
              </a:gs>
              <a:gs pos="60001">
                <a:srgbClr val="2E6792"/>
              </a:gs>
              <a:gs pos="71001">
                <a:srgbClr val="3333CC"/>
              </a:gs>
              <a:gs pos="81000">
                <a:srgbClr val="1170FF"/>
              </a:gs>
              <a:gs pos="100000">
                <a:srgbClr val="006699"/>
              </a:gs>
            </a:gsLst>
            <a:path path="circle">
              <a:fillToRect l="100000" t="100000"/>
            </a:path>
            <a:tileRect r="-100000" b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7" name="Text Box 9"/>
          <p:cNvSpPr txBox="1">
            <a:spLocks noChangeArrowheads="1"/>
          </p:cNvSpPr>
          <p:nvPr userDrawn="1"/>
        </p:nvSpPr>
        <p:spPr bwMode="auto">
          <a:xfrm>
            <a:off x="1084354" y="6374368"/>
            <a:ext cx="1800494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lg"/>
          </a:ln>
          <a:effectLst/>
        </p:spPr>
        <p:txBody>
          <a:bodyPr wrap="none">
            <a:spAutoFit/>
          </a:bodyPr>
          <a:lstStyle/>
          <a:p>
            <a:pPr algn="ctr" defTabSz="762000">
              <a:defRPr/>
            </a:pPr>
            <a:r>
              <a:rPr lang="zh-CN" altLang="en-US" sz="1800" dirty="0">
                <a:solidFill>
                  <a:schemeClr val="bg1"/>
                </a:solidFill>
                <a:latin typeface="Monotype Corsiva" pitchFamily="66" charset="0"/>
              </a:rPr>
              <a:t>清华大学出版社</a:t>
            </a:r>
            <a:endParaRPr lang="en-US" altLang="zh-CN" sz="1800" dirty="0">
              <a:solidFill>
                <a:schemeClr val="bg1"/>
              </a:solidFill>
              <a:latin typeface="Monotype Corsiva" pitchFamily="66" charset="0"/>
            </a:endParaRPr>
          </a:p>
        </p:txBody>
      </p:sp>
      <p:sp>
        <p:nvSpPr>
          <p:cNvPr id="8" name="AutoShape 10"/>
          <p:cNvSpPr>
            <a:spLocks noChangeArrowheads="1"/>
          </p:cNvSpPr>
          <p:nvPr userDrawn="1"/>
        </p:nvSpPr>
        <p:spPr bwMode="auto">
          <a:xfrm>
            <a:off x="88900" y="1536700"/>
            <a:ext cx="609600" cy="333375"/>
          </a:xfrm>
          <a:prstGeom prst="flowChartPredefinedProcess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9" name="AutoShape 11"/>
          <p:cNvSpPr>
            <a:spLocks noChangeArrowheads="1"/>
          </p:cNvSpPr>
          <p:nvPr userDrawn="1"/>
        </p:nvSpPr>
        <p:spPr bwMode="auto">
          <a:xfrm>
            <a:off x="76200" y="3073400"/>
            <a:ext cx="609600" cy="381000"/>
          </a:xfrm>
          <a:prstGeom prst="flowChartOnlineStorage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0" name="AutoShape 12"/>
          <p:cNvSpPr>
            <a:spLocks noChangeArrowheads="1"/>
          </p:cNvSpPr>
          <p:nvPr userDrawn="1"/>
        </p:nvSpPr>
        <p:spPr bwMode="auto">
          <a:xfrm>
            <a:off x="76200" y="5435600"/>
            <a:ext cx="609600" cy="533400"/>
          </a:xfrm>
          <a:prstGeom prst="flowChartMagneticDisk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" name="AutoShape 13"/>
          <p:cNvSpPr>
            <a:spLocks noChangeArrowheads="1"/>
          </p:cNvSpPr>
          <p:nvPr userDrawn="1"/>
        </p:nvSpPr>
        <p:spPr bwMode="auto">
          <a:xfrm>
            <a:off x="0" y="4610100"/>
            <a:ext cx="762000" cy="381000"/>
          </a:xfrm>
          <a:prstGeom prst="flowChartPreparation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2" name="AutoShape 14"/>
          <p:cNvSpPr>
            <a:spLocks noChangeArrowheads="1"/>
          </p:cNvSpPr>
          <p:nvPr userDrawn="1"/>
        </p:nvSpPr>
        <p:spPr bwMode="auto">
          <a:xfrm>
            <a:off x="49306" y="3797300"/>
            <a:ext cx="685800" cy="428625"/>
          </a:xfrm>
          <a:prstGeom prst="flowChartMultidocumen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3" name="AutoShape 15"/>
          <p:cNvSpPr>
            <a:spLocks noChangeArrowheads="1"/>
          </p:cNvSpPr>
          <p:nvPr userDrawn="1"/>
        </p:nvSpPr>
        <p:spPr bwMode="auto">
          <a:xfrm>
            <a:off x="127000" y="2298700"/>
            <a:ext cx="685800" cy="381000"/>
          </a:xfrm>
          <a:prstGeom prst="homePlate">
            <a:avLst>
              <a:gd name="adj" fmla="val 45000"/>
            </a:avLst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4" name="AutoShape 16"/>
          <p:cNvSpPr>
            <a:spLocks noChangeArrowheads="1"/>
          </p:cNvSpPr>
          <p:nvPr userDrawn="1"/>
        </p:nvSpPr>
        <p:spPr bwMode="auto">
          <a:xfrm>
            <a:off x="1" y="279401"/>
            <a:ext cx="787400" cy="469900"/>
          </a:xfrm>
          <a:prstGeom prst="smileyFace">
            <a:avLst>
              <a:gd name="adj" fmla="val 4653"/>
            </a:avLst>
          </a:prstGeom>
          <a:gradFill flip="none" rotWithShape="1">
            <a:gsLst>
              <a:gs pos="0">
                <a:srgbClr val="FF3399"/>
              </a:gs>
              <a:gs pos="25000">
                <a:srgbClr val="FF6633"/>
              </a:gs>
              <a:gs pos="50000">
                <a:srgbClr val="FFFF00"/>
              </a:gs>
              <a:gs pos="75000">
                <a:srgbClr val="01A78F"/>
              </a:gs>
              <a:gs pos="100000">
                <a:srgbClr val="3366FF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bg1"/>
            </a:solidFill>
            <a:round/>
            <a:headEnd/>
            <a:tailEnd/>
          </a:ln>
          <a:effectLst/>
          <a:scene3d>
            <a:camera prst="isometricRightUp"/>
            <a:lightRig rig="threePt" dir="t"/>
          </a:scene3d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5" name="Line 19"/>
          <p:cNvSpPr>
            <a:spLocks noChangeShapeType="1"/>
          </p:cNvSpPr>
          <p:nvPr userDrawn="1"/>
        </p:nvSpPr>
        <p:spPr bwMode="auto">
          <a:xfrm>
            <a:off x="381000" y="2679700"/>
            <a:ext cx="0" cy="381000"/>
          </a:xfrm>
          <a:prstGeom prst="line">
            <a:avLst/>
          </a:prstGeom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6" name="Line 20"/>
          <p:cNvSpPr>
            <a:spLocks noChangeShapeType="1"/>
          </p:cNvSpPr>
          <p:nvPr userDrawn="1"/>
        </p:nvSpPr>
        <p:spPr bwMode="auto">
          <a:xfrm>
            <a:off x="381000" y="3467100"/>
            <a:ext cx="0" cy="304800"/>
          </a:xfrm>
          <a:prstGeom prst="line">
            <a:avLst/>
          </a:prstGeom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7" name="Line 21"/>
          <p:cNvSpPr>
            <a:spLocks noChangeShapeType="1"/>
          </p:cNvSpPr>
          <p:nvPr userDrawn="1"/>
        </p:nvSpPr>
        <p:spPr bwMode="auto">
          <a:xfrm>
            <a:off x="381000" y="4216400"/>
            <a:ext cx="0" cy="381000"/>
          </a:xfrm>
          <a:prstGeom prst="line">
            <a:avLst/>
          </a:prstGeom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8" name="Line 22"/>
          <p:cNvSpPr>
            <a:spLocks noChangeShapeType="1"/>
          </p:cNvSpPr>
          <p:nvPr userDrawn="1"/>
        </p:nvSpPr>
        <p:spPr bwMode="auto">
          <a:xfrm>
            <a:off x="381000" y="5016500"/>
            <a:ext cx="0" cy="381000"/>
          </a:xfrm>
          <a:prstGeom prst="line">
            <a:avLst/>
          </a:prstGeom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9" name="Text Box 25"/>
          <p:cNvSpPr txBox="1">
            <a:spLocks noChangeArrowheads="1"/>
          </p:cNvSpPr>
          <p:nvPr userDrawn="1"/>
        </p:nvSpPr>
        <p:spPr bwMode="auto">
          <a:xfrm>
            <a:off x="4167188" y="6379746"/>
            <a:ext cx="133882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b="1" dirty="0">
                <a:solidFill>
                  <a:schemeClr val="bg1"/>
                </a:solidFill>
              </a:rPr>
              <a:t>软件工程化</a:t>
            </a:r>
            <a:endParaRPr lang="zh-CN" altLang="en-GB" sz="1800" b="1" dirty="0">
              <a:solidFill>
                <a:schemeClr val="bg1"/>
              </a:solidFill>
            </a:endParaRPr>
          </a:p>
        </p:txBody>
      </p:sp>
      <p:sp>
        <p:nvSpPr>
          <p:cNvPr id="20" name="Text Box 26"/>
          <p:cNvSpPr txBox="1">
            <a:spLocks noChangeArrowheads="1"/>
          </p:cNvSpPr>
          <p:nvPr userDrawn="1"/>
        </p:nvSpPr>
        <p:spPr bwMode="auto">
          <a:xfrm>
            <a:off x="7497763" y="6367046"/>
            <a:ext cx="87716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dirty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王安生</a:t>
            </a:r>
            <a:endParaRPr lang="en-GB" altLang="zh-CN" sz="1800" dirty="0">
              <a:solidFill>
                <a:schemeClr val="bg1"/>
              </a:solidFill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21" name="椭圆 20"/>
          <p:cNvSpPr/>
          <p:nvPr userDrawn="1"/>
        </p:nvSpPr>
        <p:spPr bwMode="auto">
          <a:xfrm>
            <a:off x="50800" y="965200"/>
            <a:ext cx="685800" cy="317500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22" name="直接连接符 21"/>
          <p:cNvCxnSpPr>
            <a:stCxn id="8" idx="2"/>
            <a:endCxn id="13" idx="0"/>
          </p:cNvCxnSpPr>
          <p:nvPr userDrawn="1"/>
        </p:nvCxnSpPr>
        <p:spPr bwMode="auto">
          <a:xfrm rot="5400000">
            <a:off x="174626" y="2079625"/>
            <a:ext cx="428625" cy="9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直接连接符 22"/>
          <p:cNvCxnSpPr>
            <a:stCxn id="21" idx="4"/>
            <a:endCxn id="8" idx="0"/>
          </p:cNvCxnSpPr>
          <p:nvPr userDrawn="1"/>
        </p:nvCxnSpPr>
        <p:spPr bwMode="auto">
          <a:xfrm rot="5400000">
            <a:off x="266700" y="1409700"/>
            <a:ext cx="2540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椭圆 23"/>
          <p:cNvSpPr/>
          <p:nvPr userDrawn="1"/>
        </p:nvSpPr>
        <p:spPr bwMode="auto">
          <a:xfrm>
            <a:off x="38100" y="6388100"/>
            <a:ext cx="685800" cy="317500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25" name="直接连接符 24"/>
          <p:cNvCxnSpPr>
            <a:stCxn id="10" idx="3"/>
            <a:endCxn id="24" idx="0"/>
          </p:cNvCxnSpPr>
          <p:nvPr userDrawn="1"/>
        </p:nvCxnSpPr>
        <p:spPr bwMode="auto">
          <a:xfrm rot="5400000">
            <a:off x="171450" y="6178550"/>
            <a:ext cx="4191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椭圆 25"/>
          <p:cNvSpPr/>
          <p:nvPr userDrawn="1"/>
        </p:nvSpPr>
        <p:spPr bwMode="auto">
          <a:xfrm>
            <a:off x="3213100" y="63754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27" name="椭圆 26"/>
          <p:cNvSpPr/>
          <p:nvPr userDrawn="1"/>
        </p:nvSpPr>
        <p:spPr bwMode="auto">
          <a:xfrm>
            <a:off x="5867400" y="63627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28" name="椭圆 27"/>
          <p:cNvSpPr/>
          <p:nvPr userDrawn="1"/>
        </p:nvSpPr>
        <p:spPr bwMode="auto">
          <a:xfrm>
            <a:off x="29591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29" name="椭圆 28"/>
          <p:cNvSpPr/>
          <p:nvPr userDrawn="1"/>
        </p:nvSpPr>
        <p:spPr bwMode="auto">
          <a:xfrm>
            <a:off x="61595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0" name="椭圆 29"/>
          <p:cNvSpPr/>
          <p:nvPr userDrawn="1"/>
        </p:nvSpPr>
        <p:spPr bwMode="auto">
          <a:xfrm>
            <a:off x="6388100" y="63246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1" name="椭圆 30"/>
          <p:cNvSpPr/>
          <p:nvPr userDrawn="1"/>
        </p:nvSpPr>
        <p:spPr bwMode="auto">
          <a:xfrm>
            <a:off x="3436620" y="665734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2" name="椭圆 31"/>
          <p:cNvSpPr/>
          <p:nvPr userDrawn="1"/>
        </p:nvSpPr>
        <p:spPr bwMode="auto">
          <a:xfrm>
            <a:off x="6959600" y="63246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3" name="椭圆 32"/>
          <p:cNvSpPr/>
          <p:nvPr userDrawn="1"/>
        </p:nvSpPr>
        <p:spPr bwMode="auto">
          <a:xfrm>
            <a:off x="72390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4" name="椭圆 33"/>
          <p:cNvSpPr/>
          <p:nvPr userDrawn="1"/>
        </p:nvSpPr>
        <p:spPr bwMode="auto">
          <a:xfrm>
            <a:off x="66802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5" name="椭圆 34"/>
          <p:cNvSpPr/>
          <p:nvPr userDrawn="1"/>
        </p:nvSpPr>
        <p:spPr bwMode="auto">
          <a:xfrm>
            <a:off x="3708400" y="63754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36" name="直接连接符 35"/>
          <p:cNvCxnSpPr>
            <a:stCxn id="28" idx="7"/>
            <a:endCxn id="26" idx="3"/>
          </p:cNvCxnSpPr>
          <p:nvPr userDrawn="1"/>
        </p:nvCxnSpPr>
        <p:spPr bwMode="auto">
          <a:xfrm rot="5400000" flipH="1" flipV="1">
            <a:off x="3156082" y="6579503"/>
            <a:ext cx="114036" cy="743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直接连接符 36"/>
          <p:cNvCxnSpPr>
            <a:stCxn id="31" idx="7"/>
          </p:cNvCxnSpPr>
          <p:nvPr userDrawn="1"/>
        </p:nvCxnSpPr>
        <p:spPr bwMode="auto">
          <a:xfrm rot="5400000" flipH="1" flipV="1">
            <a:off x="3671702" y="6556643"/>
            <a:ext cx="114036" cy="1505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直接连接符 37"/>
          <p:cNvCxnSpPr>
            <a:stCxn id="35" idx="2"/>
            <a:endCxn id="26" idx="6"/>
          </p:cNvCxnSpPr>
          <p:nvPr userDrawn="1"/>
        </p:nvCxnSpPr>
        <p:spPr bwMode="auto">
          <a:xfrm rot="10800000">
            <a:off x="3467100" y="6483350"/>
            <a:ext cx="2413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直接连接符 38"/>
          <p:cNvCxnSpPr>
            <a:stCxn id="29" idx="1"/>
            <a:endCxn id="27" idx="5"/>
          </p:cNvCxnSpPr>
          <p:nvPr userDrawn="1"/>
        </p:nvCxnSpPr>
        <p:spPr bwMode="auto">
          <a:xfrm rot="16200000" flipV="1">
            <a:off x="6077082" y="6554103"/>
            <a:ext cx="126736" cy="1124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直接连接符 39"/>
          <p:cNvCxnSpPr>
            <a:stCxn id="34" idx="1"/>
          </p:cNvCxnSpPr>
          <p:nvPr userDrawn="1"/>
        </p:nvCxnSpPr>
        <p:spPr bwMode="auto">
          <a:xfrm rot="16200000" flipV="1">
            <a:off x="6540632" y="6496953"/>
            <a:ext cx="177536" cy="1759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直接连接符 40"/>
          <p:cNvCxnSpPr>
            <a:stCxn id="33" idx="1"/>
            <a:endCxn id="32" idx="5"/>
          </p:cNvCxnSpPr>
          <p:nvPr userDrawn="1"/>
        </p:nvCxnSpPr>
        <p:spPr bwMode="auto">
          <a:xfrm rot="16200000" flipV="1">
            <a:off x="7143882" y="6541403"/>
            <a:ext cx="164836" cy="997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直接连接符 41"/>
          <p:cNvCxnSpPr>
            <a:endCxn id="30" idx="3"/>
          </p:cNvCxnSpPr>
          <p:nvPr userDrawn="1"/>
        </p:nvCxnSpPr>
        <p:spPr bwMode="auto">
          <a:xfrm rot="5400000" flipH="1" flipV="1">
            <a:off x="6312032" y="6573153"/>
            <a:ext cx="177536" cy="489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直接连接符 42"/>
          <p:cNvCxnSpPr>
            <a:stCxn id="30" idx="6"/>
            <a:endCxn id="32" idx="2"/>
          </p:cNvCxnSpPr>
          <p:nvPr userDrawn="1"/>
        </p:nvCxnSpPr>
        <p:spPr bwMode="auto">
          <a:xfrm>
            <a:off x="6642100" y="6432550"/>
            <a:ext cx="3175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4" name="椭圆 43"/>
          <p:cNvSpPr/>
          <p:nvPr userDrawn="1"/>
        </p:nvSpPr>
        <p:spPr bwMode="auto">
          <a:xfrm>
            <a:off x="5549900" y="66040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45" name="直接连接符 44"/>
          <p:cNvCxnSpPr>
            <a:stCxn id="44" idx="7"/>
            <a:endCxn id="27" idx="2"/>
          </p:cNvCxnSpPr>
          <p:nvPr userDrawn="1"/>
        </p:nvCxnSpPr>
        <p:spPr bwMode="auto">
          <a:xfrm rot="5400000" flipH="1" flipV="1">
            <a:off x="5734567" y="6502786"/>
            <a:ext cx="164968" cy="10069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直接连接符 45"/>
          <p:cNvCxnSpPr/>
          <p:nvPr userDrawn="1"/>
        </p:nvCxnSpPr>
        <p:spPr bwMode="auto">
          <a:xfrm>
            <a:off x="6108700" y="6432550"/>
            <a:ext cx="3175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" name="椭圆 46"/>
          <p:cNvSpPr/>
          <p:nvPr userDrawn="1"/>
        </p:nvSpPr>
        <p:spPr bwMode="auto">
          <a:xfrm>
            <a:off x="38862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48" name="直接连接符 47"/>
          <p:cNvCxnSpPr/>
          <p:nvPr userDrawn="1"/>
        </p:nvCxnSpPr>
        <p:spPr bwMode="auto">
          <a:xfrm rot="16200000" flipV="1">
            <a:off x="3883910" y="6580890"/>
            <a:ext cx="82418" cy="8799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91350" y="152400"/>
            <a:ext cx="2000250" cy="61722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90600" y="152400"/>
            <a:ext cx="5848350" cy="6172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90600" y="1295400"/>
            <a:ext cx="39243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67300" y="1295400"/>
            <a:ext cx="39243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 bwMode="auto">
          <a:xfrm>
            <a:off x="0" y="0"/>
            <a:ext cx="876300" cy="6481482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6000">
                <a:srgbClr val="00CCCC"/>
              </a:gs>
              <a:gs pos="47000">
                <a:srgbClr val="9999FF"/>
              </a:gs>
              <a:gs pos="60001">
                <a:srgbClr val="2E6792"/>
              </a:gs>
              <a:gs pos="71001">
                <a:srgbClr val="3333CC"/>
              </a:gs>
              <a:gs pos="81000">
                <a:srgbClr val="1170FF"/>
              </a:gs>
              <a:gs pos="100000">
                <a:srgbClr val="006699"/>
              </a:gs>
            </a:gsLst>
            <a:path path="circle">
              <a:fillToRect r="100000" b="100000"/>
            </a:path>
            <a:tileRect l="-100000" t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25" name="矩形 24"/>
          <p:cNvSpPr/>
          <p:nvPr/>
        </p:nvSpPr>
        <p:spPr bwMode="auto">
          <a:xfrm>
            <a:off x="0" y="6311900"/>
            <a:ext cx="9144000" cy="546101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6000">
                <a:srgbClr val="00CCCC"/>
              </a:gs>
              <a:gs pos="47000">
                <a:srgbClr val="9999FF"/>
              </a:gs>
              <a:gs pos="60001">
                <a:srgbClr val="2E6792"/>
              </a:gs>
              <a:gs pos="71001">
                <a:srgbClr val="3333CC"/>
              </a:gs>
              <a:gs pos="81000">
                <a:srgbClr val="1170FF"/>
              </a:gs>
              <a:gs pos="100000">
                <a:srgbClr val="006699"/>
              </a:gs>
            </a:gsLst>
            <a:path path="circle">
              <a:fillToRect l="100000" t="100000"/>
            </a:path>
            <a:tileRect r="-100000" b="-10000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152400"/>
            <a:ext cx="7772400" cy="73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0600" y="1295400"/>
            <a:ext cx="8001000" cy="490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6740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552329" y="6400800"/>
            <a:ext cx="591671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16741" name="Line 5"/>
          <p:cNvSpPr>
            <a:spLocks noChangeShapeType="1"/>
          </p:cNvSpPr>
          <p:nvPr/>
        </p:nvSpPr>
        <p:spPr bwMode="auto">
          <a:xfrm>
            <a:off x="850900" y="1109981"/>
            <a:ext cx="8293100" cy="45719"/>
          </a:xfrm>
          <a:prstGeom prst="line">
            <a:avLst/>
          </a:prstGeom>
          <a:noFill/>
          <a:ln w="101600" cmpd="thickThin">
            <a:solidFill>
              <a:schemeClr val="accent2">
                <a:lumMod val="75000"/>
                <a:alpha val="39000"/>
              </a:schemeClr>
            </a:solidFill>
            <a:round/>
            <a:headEnd type="none" w="sm" len="sm"/>
            <a:tailEnd type="none" w="lg" len="lg"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wrap="none"/>
          <a:lstStyle/>
          <a:p>
            <a:pPr>
              <a:defRPr/>
            </a:pPr>
            <a:endParaRPr lang="zh-CN" altLang="en-US"/>
          </a:p>
        </p:txBody>
      </p:sp>
      <p:sp>
        <p:nvSpPr>
          <p:cNvPr id="116745" name="Text Box 9"/>
          <p:cNvSpPr txBox="1">
            <a:spLocks noChangeArrowheads="1"/>
          </p:cNvSpPr>
          <p:nvPr/>
        </p:nvSpPr>
        <p:spPr bwMode="auto">
          <a:xfrm>
            <a:off x="1084354" y="6374368"/>
            <a:ext cx="1800494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lg"/>
          </a:ln>
          <a:effectLst/>
        </p:spPr>
        <p:txBody>
          <a:bodyPr wrap="none">
            <a:spAutoFit/>
          </a:bodyPr>
          <a:lstStyle/>
          <a:p>
            <a:pPr algn="ctr" defTabSz="762000">
              <a:defRPr/>
            </a:pPr>
            <a:r>
              <a:rPr lang="zh-CN" altLang="en-US" sz="1800" dirty="0">
                <a:solidFill>
                  <a:schemeClr val="bg1"/>
                </a:solidFill>
                <a:latin typeface="Monotype Corsiva" pitchFamily="66" charset="0"/>
              </a:rPr>
              <a:t>清华大学出版社</a:t>
            </a:r>
            <a:endParaRPr lang="en-US" altLang="zh-CN" sz="1800" dirty="0">
              <a:solidFill>
                <a:schemeClr val="bg1"/>
              </a:solidFill>
              <a:latin typeface="Monotype Corsiva" pitchFamily="66" charset="0"/>
            </a:endParaRPr>
          </a:p>
        </p:txBody>
      </p:sp>
      <p:sp>
        <p:nvSpPr>
          <p:cNvPr id="116746" name="AutoShape 10"/>
          <p:cNvSpPr>
            <a:spLocks noChangeArrowheads="1"/>
          </p:cNvSpPr>
          <p:nvPr/>
        </p:nvSpPr>
        <p:spPr bwMode="auto">
          <a:xfrm>
            <a:off x="88900" y="1536700"/>
            <a:ext cx="609600" cy="333375"/>
          </a:xfrm>
          <a:prstGeom prst="flowChartPredefinedProcess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47" name="AutoShape 11"/>
          <p:cNvSpPr>
            <a:spLocks noChangeArrowheads="1"/>
          </p:cNvSpPr>
          <p:nvPr/>
        </p:nvSpPr>
        <p:spPr bwMode="auto">
          <a:xfrm>
            <a:off x="76200" y="3073400"/>
            <a:ext cx="609600" cy="381000"/>
          </a:xfrm>
          <a:prstGeom prst="flowChartOnlineStorage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48" name="AutoShape 12"/>
          <p:cNvSpPr>
            <a:spLocks noChangeArrowheads="1"/>
          </p:cNvSpPr>
          <p:nvPr/>
        </p:nvSpPr>
        <p:spPr bwMode="auto">
          <a:xfrm>
            <a:off x="76200" y="5435600"/>
            <a:ext cx="609600" cy="533400"/>
          </a:xfrm>
          <a:prstGeom prst="flowChartMagneticDisk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49" name="AutoShape 13"/>
          <p:cNvSpPr>
            <a:spLocks noChangeArrowheads="1"/>
          </p:cNvSpPr>
          <p:nvPr/>
        </p:nvSpPr>
        <p:spPr bwMode="auto">
          <a:xfrm>
            <a:off x="0" y="4610100"/>
            <a:ext cx="762000" cy="381000"/>
          </a:xfrm>
          <a:prstGeom prst="flowChartPreparation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50" name="AutoShape 14"/>
          <p:cNvSpPr>
            <a:spLocks noChangeArrowheads="1"/>
          </p:cNvSpPr>
          <p:nvPr/>
        </p:nvSpPr>
        <p:spPr bwMode="auto">
          <a:xfrm>
            <a:off x="49306" y="3797300"/>
            <a:ext cx="685800" cy="428625"/>
          </a:xfrm>
          <a:prstGeom prst="flowChartMultidocumen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51" name="AutoShape 15"/>
          <p:cNvSpPr>
            <a:spLocks noChangeArrowheads="1"/>
          </p:cNvSpPr>
          <p:nvPr/>
        </p:nvSpPr>
        <p:spPr bwMode="auto">
          <a:xfrm>
            <a:off x="127000" y="2298700"/>
            <a:ext cx="685800" cy="381000"/>
          </a:xfrm>
          <a:prstGeom prst="homePlate">
            <a:avLst>
              <a:gd name="adj" fmla="val 45000"/>
            </a:avLst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52" name="AutoShape 16"/>
          <p:cNvSpPr>
            <a:spLocks noChangeArrowheads="1"/>
          </p:cNvSpPr>
          <p:nvPr/>
        </p:nvSpPr>
        <p:spPr bwMode="auto">
          <a:xfrm>
            <a:off x="1" y="279401"/>
            <a:ext cx="787400" cy="469900"/>
          </a:xfrm>
          <a:prstGeom prst="smileyFace">
            <a:avLst>
              <a:gd name="adj" fmla="val 4653"/>
            </a:avLst>
          </a:prstGeom>
          <a:gradFill flip="none" rotWithShape="1">
            <a:gsLst>
              <a:gs pos="0">
                <a:srgbClr val="FF3399"/>
              </a:gs>
              <a:gs pos="25000">
                <a:srgbClr val="FF6633"/>
              </a:gs>
              <a:gs pos="50000">
                <a:srgbClr val="FFFF00"/>
              </a:gs>
              <a:gs pos="75000">
                <a:srgbClr val="01A78F"/>
              </a:gs>
              <a:gs pos="100000">
                <a:srgbClr val="3366FF"/>
              </a:gs>
            </a:gsLst>
            <a:path path="shape">
              <a:fillToRect l="50000" t="50000" r="50000" b="50000"/>
            </a:path>
            <a:tileRect/>
          </a:gradFill>
          <a:ln w="9525">
            <a:solidFill>
              <a:schemeClr val="bg1"/>
            </a:solidFill>
            <a:round/>
            <a:headEnd/>
            <a:tailEnd/>
          </a:ln>
          <a:effectLst/>
          <a:scene3d>
            <a:camera prst="isometricRightUp"/>
            <a:lightRig rig="threePt" dir="t"/>
          </a:scene3d>
        </p:spPr>
        <p:txBody>
          <a:bodyPr wrap="none" anchor="ctr"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55" name="Line 19"/>
          <p:cNvSpPr>
            <a:spLocks noChangeShapeType="1"/>
          </p:cNvSpPr>
          <p:nvPr/>
        </p:nvSpPr>
        <p:spPr bwMode="auto">
          <a:xfrm>
            <a:off x="381000" y="2679700"/>
            <a:ext cx="0" cy="381000"/>
          </a:xfrm>
          <a:prstGeom prst="line">
            <a:avLst/>
          </a:prstGeom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56" name="Line 20"/>
          <p:cNvSpPr>
            <a:spLocks noChangeShapeType="1"/>
          </p:cNvSpPr>
          <p:nvPr/>
        </p:nvSpPr>
        <p:spPr bwMode="auto">
          <a:xfrm>
            <a:off x="381000" y="3467100"/>
            <a:ext cx="0" cy="304800"/>
          </a:xfrm>
          <a:prstGeom prst="line">
            <a:avLst/>
          </a:prstGeom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57" name="Line 21"/>
          <p:cNvSpPr>
            <a:spLocks noChangeShapeType="1"/>
          </p:cNvSpPr>
          <p:nvPr/>
        </p:nvSpPr>
        <p:spPr bwMode="auto">
          <a:xfrm>
            <a:off x="381000" y="4216400"/>
            <a:ext cx="0" cy="381000"/>
          </a:xfrm>
          <a:prstGeom prst="line">
            <a:avLst/>
          </a:prstGeom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58" name="Line 22"/>
          <p:cNvSpPr>
            <a:spLocks noChangeShapeType="1"/>
          </p:cNvSpPr>
          <p:nvPr/>
        </p:nvSpPr>
        <p:spPr bwMode="auto">
          <a:xfrm>
            <a:off x="381000" y="5016500"/>
            <a:ext cx="0" cy="381000"/>
          </a:xfrm>
          <a:prstGeom prst="line">
            <a:avLst/>
          </a:prstGeom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>
              <a:solidFill>
                <a:srgbClr val="0066FF"/>
              </a:solidFill>
            </a:endParaRPr>
          </a:p>
        </p:txBody>
      </p:sp>
      <p:sp>
        <p:nvSpPr>
          <p:cNvPr id="116761" name="Text Box 25"/>
          <p:cNvSpPr txBox="1">
            <a:spLocks noChangeArrowheads="1"/>
          </p:cNvSpPr>
          <p:nvPr/>
        </p:nvSpPr>
        <p:spPr bwMode="auto">
          <a:xfrm>
            <a:off x="4167188" y="6379746"/>
            <a:ext cx="133882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b="1" dirty="0">
                <a:solidFill>
                  <a:schemeClr val="bg1"/>
                </a:solidFill>
              </a:rPr>
              <a:t>软件工程化</a:t>
            </a:r>
            <a:endParaRPr lang="zh-CN" altLang="en-GB" sz="1800" b="1" dirty="0">
              <a:solidFill>
                <a:schemeClr val="bg1"/>
              </a:solidFill>
            </a:endParaRPr>
          </a:p>
        </p:txBody>
      </p:sp>
      <p:sp>
        <p:nvSpPr>
          <p:cNvPr id="116762" name="Text Box 26"/>
          <p:cNvSpPr txBox="1">
            <a:spLocks noChangeArrowheads="1"/>
          </p:cNvSpPr>
          <p:nvPr/>
        </p:nvSpPr>
        <p:spPr bwMode="auto">
          <a:xfrm>
            <a:off x="7497763" y="6367046"/>
            <a:ext cx="87716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dirty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王安生</a:t>
            </a:r>
            <a:endParaRPr lang="en-GB" altLang="zh-CN" sz="1800" dirty="0">
              <a:solidFill>
                <a:schemeClr val="bg1"/>
              </a:solidFill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50800" y="965200"/>
            <a:ext cx="685800" cy="317500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29" name="直接连接符 28"/>
          <p:cNvCxnSpPr>
            <a:stCxn id="116746" idx="2"/>
            <a:endCxn id="116751" idx="0"/>
          </p:cNvCxnSpPr>
          <p:nvPr/>
        </p:nvCxnSpPr>
        <p:spPr bwMode="auto">
          <a:xfrm rot="5400000">
            <a:off x="174626" y="2079625"/>
            <a:ext cx="428625" cy="95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" name="直接连接符 30"/>
          <p:cNvCxnSpPr>
            <a:stCxn id="27" idx="4"/>
            <a:endCxn id="116746" idx="0"/>
          </p:cNvCxnSpPr>
          <p:nvPr/>
        </p:nvCxnSpPr>
        <p:spPr bwMode="auto">
          <a:xfrm rot="5400000">
            <a:off x="266700" y="1409700"/>
            <a:ext cx="2540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8" name="椭圆 27"/>
          <p:cNvSpPr/>
          <p:nvPr/>
        </p:nvSpPr>
        <p:spPr bwMode="auto">
          <a:xfrm>
            <a:off x="38100" y="6388100"/>
            <a:ext cx="685800" cy="317500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36" name="直接连接符 35"/>
          <p:cNvCxnSpPr>
            <a:stCxn id="116748" idx="3"/>
            <a:endCxn id="28" idx="0"/>
          </p:cNvCxnSpPr>
          <p:nvPr/>
        </p:nvCxnSpPr>
        <p:spPr bwMode="auto">
          <a:xfrm rot="5400000">
            <a:off x="171450" y="6178550"/>
            <a:ext cx="4191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0" name="椭圆 29"/>
          <p:cNvSpPr/>
          <p:nvPr/>
        </p:nvSpPr>
        <p:spPr bwMode="auto">
          <a:xfrm>
            <a:off x="3213100" y="63754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2" name="椭圆 31"/>
          <p:cNvSpPr/>
          <p:nvPr/>
        </p:nvSpPr>
        <p:spPr bwMode="auto">
          <a:xfrm>
            <a:off x="5867400" y="63627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3" name="椭圆 32"/>
          <p:cNvSpPr/>
          <p:nvPr/>
        </p:nvSpPr>
        <p:spPr bwMode="auto">
          <a:xfrm>
            <a:off x="29591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4" name="椭圆 33"/>
          <p:cNvSpPr/>
          <p:nvPr/>
        </p:nvSpPr>
        <p:spPr bwMode="auto">
          <a:xfrm>
            <a:off x="61595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5" name="椭圆 34"/>
          <p:cNvSpPr/>
          <p:nvPr/>
        </p:nvSpPr>
        <p:spPr bwMode="auto">
          <a:xfrm>
            <a:off x="6388100" y="63246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7" name="椭圆 36"/>
          <p:cNvSpPr/>
          <p:nvPr/>
        </p:nvSpPr>
        <p:spPr bwMode="auto">
          <a:xfrm>
            <a:off x="3436620" y="665734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8" name="椭圆 37"/>
          <p:cNvSpPr/>
          <p:nvPr/>
        </p:nvSpPr>
        <p:spPr bwMode="auto">
          <a:xfrm>
            <a:off x="6959600" y="63246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39" name="椭圆 38"/>
          <p:cNvSpPr/>
          <p:nvPr/>
        </p:nvSpPr>
        <p:spPr bwMode="auto">
          <a:xfrm>
            <a:off x="72390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40" name="椭圆 39"/>
          <p:cNvSpPr/>
          <p:nvPr/>
        </p:nvSpPr>
        <p:spPr bwMode="auto">
          <a:xfrm>
            <a:off x="66802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41" name="椭圆 40"/>
          <p:cNvSpPr/>
          <p:nvPr/>
        </p:nvSpPr>
        <p:spPr bwMode="auto">
          <a:xfrm>
            <a:off x="3708400" y="63754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43" name="直接连接符 42"/>
          <p:cNvCxnSpPr>
            <a:stCxn id="33" idx="7"/>
            <a:endCxn id="30" idx="3"/>
          </p:cNvCxnSpPr>
          <p:nvPr/>
        </p:nvCxnSpPr>
        <p:spPr bwMode="auto">
          <a:xfrm rot="5400000" flipH="1" flipV="1">
            <a:off x="3156082" y="6579503"/>
            <a:ext cx="114036" cy="743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直接连接符 45"/>
          <p:cNvCxnSpPr>
            <a:stCxn id="37" idx="7"/>
          </p:cNvCxnSpPr>
          <p:nvPr/>
        </p:nvCxnSpPr>
        <p:spPr bwMode="auto">
          <a:xfrm rot="5400000" flipH="1" flipV="1">
            <a:off x="3671702" y="6556643"/>
            <a:ext cx="114036" cy="1505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直接连接符 46"/>
          <p:cNvCxnSpPr>
            <a:stCxn id="41" idx="2"/>
            <a:endCxn id="30" idx="6"/>
          </p:cNvCxnSpPr>
          <p:nvPr/>
        </p:nvCxnSpPr>
        <p:spPr bwMode="auto">
          <a:xfrm rot="10800000">
            <a:off x="3467100" y="6483350"/>
            <a:ext cx="2413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直接连接符 48"/>
          <p:cNvCxnSpPr>
            <a:stCxn id="34" idx="1"/>
            <a:endCxn id="32" idx="5"/>
          </p:cNvCxnSpPr>
          <p:nvPr/>
        </p:nvCxnSpPr>
        <p:spPr bwMode="auto">
          <a:xfrm rot="16200000" flipV="1">
            <a:off x="6077082" y="6554103"/>
            <a:ext cx="126736" cy="1124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直接连接符 50"/>
          <p:cNvCxnSpPr>
            <a:stCxn id="40" idx="1"/>
          </p:cNvCxnSpPr>
          <p:nvPr/>
        </p:nvCxnSpPr>
        <p:spPr bwMode="auto">
          <a:xfrm rot="16200000" flipV="1">
            <a:off x="6540632" y="6496953"/>
            <a:ext cx="177536" cy="1759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3" name="直接连接符 52"/>
          <p:cNvCxnSpPr>
            <a:stCxn id="39" idx="1"/>
            <a:endCxn id="38" idx="5"/>
          </p:cNvCxnSpPr>
          <p:nvPr/>
        </p:nvCxnSpPr>
        <p:spPr bwMode="auto">
          <a:xfrm rot="16200000" flipV="1">
            <a:off x="7143882" y="6541403"/>
            <a:ext cx="164836" cy="997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直接连接符 60"/>
          <p:cNvCxnSpPr>
            <a:endCxn id="35" idx="3"/>
          </p:cNvCxnSpPr>
          <p:nvPr/>
        </p:nvCxnSpPr>
        <p:spPr bwMode="auto">
          <a:xfrm rot="5400000" flipH="1" flipV="1">
            <a:off x="6312032" y="6573153"/>
            <a:ext cx="177536" cy="489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3" name="直接连接符 62"/>
          <p:cNvCxnSpPr>
            <a:stCxn id="35" idx="6"/>
            <a:endCxn id="38" idx="2"/>
          </p:cNvCxnSpPr>
          <p:nvPr/>
        </p:nvCxnSpPr>
        <p:spPr bwMode="auto">
          <a:xfrm>
            <a:off x="6642100" y="6432550"/>
            <a:ext cx="3175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4" name="椭圆 73"/>
          <p:cNvSpPr/>
          <p:nvPr/>
        </p:nvSpPr>
        <p:spPr bwMode="auto">
          <a:xfrm>
            <a:off x="5549900" y="66040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75" name="直接连接符 74"/>
          <p:cNvCxnSpPr>
            <a:stCxn id="74" idx="7"/>
            <a:endCxn id="32" idx="2"/>
          </p:cNvCxnSpPr>
          <p:nvPr/>
        </p:nvCxnSpPr>
        <p:spPr bwMode="auto">
          <a:xfrm rot="5400000" flipH="1" flipV="1">
            <a:off x="5734567" y="6502786"/>
            <a:ext cx="164968" cy="10069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4" name="直接连接符 93"/>
          <p:cNvCxnSpPr/>
          <p:nvPr/>
        </p:nvCxnSpPr>
        <p:spPr bwMode="auto">
          <a:xfrm>
            <a:off x="6108700" y="6432550"/>
            <a:ext cx="3175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5" name="椭圆 94"/>
          <p:cNvSpPr/>
          <p:nvPr/>
        </p:nvSpPr>
        <p:spPr bwMode="auto">
          <a:xfrm>
            <a:off x="3886200" y="6642100"/>
            <a:ext cx="254000" cy="215900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cxnSp>
        <p:nvCxnSpPr>
          <p:cNvPr id="98" name="直接连接符 97"/>
          <p:cNvCxnSpPr/>
          <p:nvPr/>
        </p:nvCxnSpPr>
        <p:spPr bwMode="auto">
          <a:xfrm rot="16200000" flipV="1">
            <a:off x="3883910" y="6580890"/>
            <a:ext cx="82418" cy="8799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xStyles>
    <p:titleStyle>
      <a:lvl1pPr algn="r" rtl="0" eaLnBrk="1" fontAlgn="base" hangingPunct="1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Times New Roman" pitchFamily="18" charset="0"/>
          <a:ea typeface="宋体" pitchFamily="2" charset="-122"/>
        </a:defRPr>
      </a:lvl2pPr>
      <a:lvl3pPr algn="r" rtl="0" eaLnBrk="1" fontAlgn="base" hangingPunct="1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Times New Roman" pitchFamily="18" charset="0"/>
          <a:ea typeface="宋体" pitchFamily="2" charset="-122"/>
        </a:defRPr>
      </a:lvl3pPr>
      <a:lvl4pPr algn="r" rtl="0" eaLnBrk="1" fontAlgn="base" hangingPunct="1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Times New Roman" pitchFamily="18" charset="0"/>
          <a:ea typeface="宋体" pitchFamily="2" charset="-122"/>
        </a:defRPr>
      </a:lvl4pPr>
      <a:lvl5pPr algn="r" rtl="0" eaLnBrk="1" fontAlgn="base" hangingPunct="1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Times New Roman" pitchFamily="18" charset="0"/>
          <a:ea typeface="宋体" pitchFamily="2" charset="-122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Times New Roman" pitchFamily="18" charset="0"/>
          <a:ea typeface="宋体" pitchFamily="2" charset="-122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Times New Roman" pitchFamily="18" charset="0"/>
          <a:ea typeface="宋体" pitchFamily="2" charset="-122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Times New Roman" pitchFamily="18" charset="0"/>
          <a:ea typeface="宋体" pitchFamily="2" charset="-122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kumimoji="1" sz="3200">
          <a:solidFill>
            <a:schemeClr val="tx1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15727-16CF-4D23-856B-FE5108C9F2B1}" type="datetimeFigureOut">
              <a:rPr lang="zh-CN" altLang="en-US" smtClean="0"/>
              <a:pPr/>
              <a:t>2019/1/5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AB9D3-CC9A-4E77-AECB-224281520FB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第二章 作业题目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sz="2400" dirty="0"/>
              <a:t>上网查找相关行业的计算机故障案例，按软件、硬件、人工操作、其他等因素分析出现故障的原因。</a:t>
            </a:r>
          </a:p>
          <a:p>
            <a:pPr marL="0" indent="0">
              <a:buNone/>
            </a:pPr>
            <a:r>
              <a:rPr lang="zh-CN" altLang="zh-CN" sz="2400" dirty="0"/>
              <a:t>要求：</a:t>
            </a:r>
          </a:p>
          <a:p>
            <a:pPr marL="0" indent="0">
              <a:buNone/>
            </a:pPr>
            <a:r>
              <a:rPr lang="en-US" altLang="zh-CN" sz="2400" dirty="0"/>
              <a:t>1</a:t>
            </a:r>
            <a:r>
              <a:rPr lang="zh-CN" altLang="zh-CN" sz="2400" dirty="0"/>
              <a:t>）故障案例不得少于</a:t>
            </a:r>
            <a:r>
              <a:rPr lang="en-US" altLang="zh-CN" sz="2400" dirty="0"/>
              <a:t>5</a:t>
            </a:r>
            <a:r>
              <a:rPr lang="zh-CN" altLang="zh-CN" sz="2400" dirty="0"/>
              <a:t>个；</a:t>
            </a:r>
          </a:p>
          <a:p>
            <a:pPr marL="0" indent="0">
              <a:buNone/>
            </a:pPr>
            <a:r>
              <a:rPr lang="en-US" altLang="zh-CN" sz="2400" dirty="0"/>
              <a:t>2</a:t>
            </a:r>
            <a:r>
              <a:rPr lang="zh-CN" altLang="zh-CN" sz="2400" dirty="0"/>
              <a:t>）硬件、软件、人故障各至少一个</a:t>
            </a:r>
          </a:p>
          <a:p>
            <a:pPr marL="0" indent="0">
              <a:buNone/>
            </a:pPr>
            <a:r>
              <a:rPr lang="en-US" altLang="zh-CN" sz="2400" dirty="0"/>
              <a:t>3</a:t>
            </a:r>
            <a:r>
              <a:rPr lang="zh-CN" altLang="zh-CN" sz="2400" dirty="0"/>
              <a:t>）准确标注出来源；</a:t>
            </a:r>
          </a:p>
          <a:p>
            <a:pPr marL="0" indent="0">
              <a:buNone/>
            </a:pPr>
            <a:r>
              <a:rPr lang="en-US" altLang="zh-CN" sz="2400" dirty="0"/>
              <a:t>4</a:t>
            </a:r>
            <a:r>
              <a:rPr lang="zh-CN" altLang="zh-CN" sz="2400" dirty="0"/>
              <a:t>）写出故障原因分析报告</a:t>
            </a:r>
          </a:p>
        </p:txBody>
      </p:sp>
    </p:spTree>
    <p:extLst>
      <p:ext uri="{BB962C8B-B14F-4D97-AF65-F5344CB8AC3E}">
        <p14:creationId xmlns:p14="http://schemas.microsoft.com/office/powerpoint/2010/main" val="4218193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第四章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6" name="图片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6" r="1216"/>
          <a:stretch/>
        </p:blipFill>
        <p:spPr bwMode="auto">
          <a:xfrm>
            <a:off x="2340864" y="0"/>
            <a:ext cx="4953000" cy="70326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3485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第四章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7" name="图片 6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7" b="3160"/>
          <a:stretch/>
        </p:blipFill>
        <p:spPr bwMode="auto">
          <a:xfrm>
            <a:off x="2338070" y="0"/>
            <a:ext cx="5160010" cy="68103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7059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第六章 作业题目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zh-CN" altLang="zh-CN" sz="2400" dirty="0"/>
              <a:t>假设你代表我们学校，打算委托给某个公司给我们学校做一个学生信息管理系统。你作为学院的代表（甲方经理）</a:t>
            </a:r>
          </a:p>
          <a:p>
            <a:pPr marL="0" lvl="0" indent="0">
              <a:buNone/>
            </a:pPr>
            <a:r>
              <a:rPr lang="zh-CN" altLang="zh-CN" sz="2400" dirty="0"/>
              <a:t>分析你在采购（包括，选择承包商），跟踪软件项目过程，并验收该项目中可能遇到的风险和对策</a:t>
            </a:r>
          </a:p>
          <a:p>
            <a:pPr marL="0" lvl="0" indent="0">
              <a:buNone/>
            </a:pPr>
            <a:r>
              <a:rPr lang="zh-CN" altLang="zh-CN" sz="2400" dirty="0"/>
              <a:t>目标：</a:t>
            </a:r>
          </a:p>
          <a:p>
            <a:pPr marL="457200" lvl="1" indent="0">
              <a:buNone/>
            </a:pPr>
            <a:r>
              <a:rPr lang="en-US" altLang="zh-CN" sz="2000" dirty="0"/>
              <a:t>1</a:t>
            </a:r>
            <a:r>
              <a:rPr lang="zh-CN" altLang="zh-CN" sz="2000" dirty="0"/>
              <a:t>）没有贪污腐败现象</a:t>
            </a:r>
          </a:p>
          <a:p>
            <a:pPr marL="457200" lvl="1" indent="0">
              <a:buNone/>
            </a:pPr>
            <a:r>
              <a:rPr lang="en-US" altLang="zh-CN" sz="2000" dirty="0"/>
              <a:t>2</a:t>
            </a:r>
            <a:r>
              <a:rPr lang="zh-CN" altLang="zh-CN" sz="2000" dirty="0"/>
              <a:t>）项目成本在可控的范围内</a:t>
            </a:r>
          </a:p>
          <a:p>
            <a:pPr marL="457200" lvl="1" indent="0">
              <a:buNone/>
            </a:pPr>
            <a:r>
              <a:rPr lang="en-US" altLang="zh-CN" sz="2000" dirty="0"/>
              <a:t>3</a:t>
            </a:r>
            <a:r>
              <a:rPr lang="zh-CN" altLang="zh-CN" sz="2000" dirty="0"/>
              <a:t>）工期短（可以多次迭代发布）</a:t>
            </a:r>
          </a:p>
          <a:p>
            <a:pPr marL="457200" lvl="1" indent="0">
              <a:buNone/>
            </a:pPr>
            <a:r>
              <a:rPr lang="en-US" altLang="zh-CN" sz="2000" dirty="0"/>
              <a:t>4</a:t>
            </a:r>
            <a:r>
              <a:rPr lang="zh-CN" altLang="zh-CN" sz="2000" dirty="0"/>
              <a:t>）上线后，系统能稳定运行</a:t>
            </a:r>
          </a:p>
          <a:p>
            <a:pPr marL="457200" lvl="1" indent="0">
              <a:buNone/>
            </a:pPr>
            <a:r>
              <a:rPr lang="en-US" altLang="zh-CN" sz="2000" dirty="0"/>
              <a:t>5</a:t>
            </a:r>
            <a:r>
              <a:rPr lang="zh-CN" altLang="zh-CN" sz="2000" dirty="0"/>
              <a:t>）不要被学生、教师和领导吐槽</a:t>
            </a:r>
          </a:p>
        </p:txBody>
      </p:sp>
    </p:spTree>
    <p:extLst>
      <p:ext uri="{BB962C8B-B14F-4D97-AF65-F5344CB8AC3E}">
        <p14:creationId xmlns:p14="http://schemas.microsoft.com/office/powerpoint/2010/main" val="2141422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第六章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400" dirty="0"/>
              <a:t>总体情况：</a:t>
            </a:r>
            <a:r>
              <a:rPr lang="zh-CN" altLang="zh-CN" sz="2400" dirty="0"/>
              <a:t>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139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1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34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35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31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38</a:t>
            </a:r>
            <a:r>
              <a:rPr lang="zh-CN" altLang="zh-CN" sz="2400" dirty="0"/>
              <a:t>。</a:t>
            </a:r>
          </a:p>
          <a:p>
            <a:endParaRPr lang="zh-CN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    1</a:t>
            </a:r>
            <a:r>
              <a:rPr lang="zh-CN" altLang="zh-CN" sz="2400" dirty="0"/>
              <a:t>）风险概括的不够完善，有遗漏；</a:t>
            </a:r>
          </a:p>
          <a:p>
            <a:pPr marL="0" indent="0">
              <a:buNone/>
            </a:pPr>
            <a:r>
              <a:rPr lang="en-US" altLang="zh-CN" sz="2400" dirty="0"/>
              <a:t>          2</a:t>
            </a:r>
            <a:r>
              <a:rPr lang="zh-CN" altLang="zh-CN" sz="2400" dirty="0"/>
              <a:t>）提出的对策缺乏针对性和准确性；</a:t>
            </a:r>
          </a:p>
          <a:p>
            <a:pPr marL="0" indent="0">
              <a:buNone/>
            </a:pPr>
            <a:r>
              <a:rPr lang="en-US" altLang="zh-CN" sz="2400" dirty="0"/>
              <a:t>          3</a:t>
            </a:r>
            <a:r>
              <a:rPr lang="zh-CN" altLang="zh-CN" sz="2400" dirty="0"/>
              <a:t>）大多数学生在跟踪软件过程方面分析的内容较少，或者直接没有这一部分的分析。</a:t>
            </a:r>
          </a:p>
          <a:p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998378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第六章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5" name="图片 4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7"/>
          <a:stretch/>
        </p:blipFill>
        <p:spPr bwMode="auto">
          <a:xfrm>
            <a:off x="2066544" y="-502920"/>
            <a:ext cx="5769864" cy="73609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4251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第八章 作业题目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sz="2400" dirty="0"/>
              <a:t>当用户把个人身份证号放入识别，系统能自动读取号码，之后显示目的地名菜单。用户选择其目的地，并输入信用卡和密码后，系统就输出火车票，并扣除相应的费用。要求系统反应快，同时支持多个用户买票。</a:t>
            </a:r>
          </a:p>
          <a:p>
            <a:pPr marL="0" indent="0">
              <a:buNone/>
            </a:pPr>
            <a:r>
              <a:rPr lang="zh-CN" altLang="zh-CN" sz="2400" dirty="0"/>
              <a:t>要求</a:t>
            </a:r>
          </a:p>
          <a:p>
            <a:pPr marL="0" indent="0">
              <a:buNone/>
            </a:pPr>
            <a:r>
              <a:rPr lang="en-US" altLang="zh-CN" sz="2400" dirty="0"/>
              <a:t>1</a:t>
            </a:r>
            <a:r>
              <a:rPr lang="zh-CN" altLang="zh-CN" sz="2400" dirty="0"/>
              <a:t>）讨论上面需求的歧义语句和遗漏</a:t>
            </a:r>
          </a:p>
          <a:p>
            <a:pPr marL="0" indent="0">
              <a:buNone/>
            </a:pPr>
            <a:r>
              <a:rPr lang="en-US" altLang="zh-CN" sz="2400" dirty="0"/>
              <a:t>2</a:t>
            </a:r>
            <a:r>
              <a:rPr lang="zh-CN" altLang="zh-CN" sz="2400" dirty="0"/>
              <a:t>）指出非功能需求，</a:t>
            </a:r>
          </a:p>
          <a:p>
            <a:pPr marL="0" indent="0">
              <a:buNone/>
            </a:pPr>
            <a:r>
              <a:rPr lang="en-US" altLang="zh-CN" sz="2400" dirty="0"/>
              <a:t>3</a:t>
            </a:r>
            <a:r>
              <a:rPr lang="zh-CN" altLang="zh-CN" sz="2400" dirty="0"/>
              <a:t>）用结构化语言改写之，尽可能做到准确和无二义性</a:t>
            </a:r>
          </a:p>
        </p:txBody>
      </p:sp>
    </p:spTree>
    <p:extLst>
      <p:ext uri="{BB962C8B-B14F-4D97-AF65-F5344CB8AC3E}">
        <p14:creationId xmlns:p14="http://schemas.microsoft.com/office/powerpoint/2010/main" val="2643898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第八章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zh-CN" altLang="zh-CN" sz="2400" dirty="0"/>
              <a:t>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141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1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21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41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37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41</a:t>
            </a:r>
            <a:r>
              <a:rPr lang="zh-CN" altLang="zh-CN" sz="2400" dirty="0"/>
              <a:t>。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    1</a:t>
            </a:r>
            <a:r>
              <a:rPr lang="zh-CN" altLang="zh-CN" sz="2400" dirty="0"/>
              <a:t>）找出的歧义语句不全，有遗漏；</a:t>
            </a:r>
          </a:p>
          <a:p>
            <a:pPr marL="0" indent="0">
              <a:buNone/>
            </a:pPr>
            <a:r>
              <a:rPr lang="en-US" altLang="zh-CN" sz="2400" dirty="0"/>
              <a:t>          2</a:t>
            </a:r>
            <a:r>
              <a:rPr lang="zh-CN" altLang="zh-CN" sz="2400" dirty="0"/>
              <a:t>）非功能需求分析的过于简短；</a:t>
            </a:r>
          </a:p>
          <a:p>
            <a:pPr marL="0" indent="0">
              <a:buNone/>
            </a:pPr>
            <a:r>
              <a:rPr lang="en-US" altLang="zh-CN" sz="2400" dirty="0"/>
              <a:t>          3</a:t>
            </a:r>
            <a:r>
              <a:rPr lang="zh-CN" altLang="zh-CN" sz="2400" dirty="0"/>
              <a:t>）没有用结构化语言改写，或者一些错误的改写方式。</a:t>
            </a:r>
          </a:p>
          <a:p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989493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第八章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6" name="图片 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0" b="1458"/>
          <a:stretch/>
        </p:blipFill>
        <p:spPr bwMode="auto">
          <a:xfrm rot="16200000">
            <a:off x="871728" y="271272"/>
            <a:ext cx="7022591" cy="64800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9638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第十章 作业题目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dirty="0"/>
              <a:t>1</a:t>
            </a:r>
            <a:r>
              <a:rPr lang="zh-CN" altLang="zh-CN" sz="2400" dirty="0"/>
              <a:t>）论述一个</a:t>
            </a:r>
            <a:r>
              <a:rPr lang="en-US" altLang="zh-CN" sz="2400" dirty="0"/>
              <a:t>C</a:t>
            </a:r>
            <a:r>
              <a:rPr lang="zh-CN" altLang="zh-CN" sz="2400" dirty="0"/>
              <a:t>语言的</a:t>
            </a:r>
            <a:r>
              <a:rPr lang="en-US" altLang="zh-CN" sz="2400" dirty="0"/>
              <a:t>IDE(</a:t>
            </a:r>
            <a:r>
              <a:rPr lang="zh-CN" altLang="zh-CN" sz="2400" dirty="0"/>
              <a:t>集成开发环境</a:t>
            </a:r>
            <a:r>
              <a:rPr lang="en-US" altLang="zh-CN" sz="2400" dirty="0"/>
              <a:t>)</a:t>
            </a:r>
            <a:r>
              <a:rPr lang="zh-CN" altLang="zh-CN" sz="2400" dirty="0"/>
              <a:t>，例如，微软的，其包括编辑器、编译器、链接器</a:t>
            </a:r>
            <a:r>
              <a:rPr lang="en-US" altLang="zh-CN" sz="2400" dirty="0"/>
              <a:t>(link)</a:t>
            </a:r>
            <a:r>
              <a:rPr lang="zh-CN" altLang="zh-CN" sz="2400" dirty="0"/>
              <a:t>、调试器</a:t>
            </a:r>
            <a:r>
              <a:rPr lang="en-US" altLang="zh-CN" sz="2400" dirty="0"/>
              <a:t>(debug)</a:t>
            </a:r>
            <a:r>
              <a:rPr lang="zh-CN" altLang="zh-CN" sz="2400" dirty="0"/>
              <a:t>等的体系结构，说明其中每个部件</a:t>
            </a:r>
            <a:r>
              <a:rPr lang="en-US" altLang="zh-CN" sz="2400" dirty="0"/>
              <a:t>(</a:t>
            </a:r>
            <a:r>
              <a:rPr lang="zh-CN" altLang="zh-CN" sz="2400" dirty="0"/>
              <a:t>或子系统或工具</a:t>
            </a:r>
            <a:r>
              <a:rPr lang="en-US" altLang="zh-CN" sz="2400" dirty="0"/>
              <a:t>)</a:t>
            </a:r>
            <a:r>
              <a:rPr lang="zh-CN" altLang="zh-CN" sz="2400" dirty="0"/>
              <a:t>的作用等。</a:t>
            </a:r>
          </a:p>
          <a:p>
            <a:pPr marL="0" indent="0">
              <a:buNone/>
            </a:pPr>
            <a:r>
              <a:rPr lang="en-US" altLang="zh-CN" sz="2400" dirty="0"/>
              <a:t>2</a:t>
            </a:r>
            <a:r>
              <a:rPr lang="zh-CN" altLang="zh-CN" sz="2400" dirty="0"/>
              <a:t>）在此设计中，你采用了哪些设计方法？</a:t>
            </a:r>
          </a:p>
          <a:p>
            <a:pPr marL="0" indent="0">
              <a:buNone/>
            </a:pPr>
            <a:r>
              <a:rPr lang="en-US" altLang="zh-CN" sz="2400" dirty="0"/>
              <a:t>3</a:t>
            </a:r>
            <a:r>
              <a:rPr lang="zh-CN" altLang="zh-CN" sz="2400" dirty="0"/>
              <a:t>）该</a:t>
            </a:r>
            <a:r>
              <a:rPr lang="en-US" altLang="zh-CN" sz="2400" dirty="0"/>
              <a:t>IDE</a:t>
            </a:r>
            <a:r>
              <a:rPr lang="zh-CN" altLang="zh-CN" sz="2400" dirty="0"/>
              <a:t>的有哪些质量特征，如何满足的？</a:t>
            </a:r>
          </a:p>
        </p:txBody>
      </p:sp>
    </p:spTree>
    <p:extLst>
      <p:ext uri="{BB962C8B-B14F-4D97-AF65-F5344CB8AC3E}">
        <p14:creationId xmlns:p14="http://schemas.microsoft.com/office/powerpoint/2010/main" val="1638008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zh-CN" altLang="zh-CN" sz="2400" dirty="0"/>
              <a:t>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128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1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24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50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46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7</a:t>
            </a:r>
            <a:r>
              <a:rPr lang="zh-CN" altLang="zh-CN" sz="2400" dirty="0"/>
              <a:t>。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    1</a:t>
            </a:r>
            <a:r>
              <a:rPr lang="zh-CN" altLang="zh-CN" sz="2400" dirty="0"/>
              <a:t>）未指出具体的</a:t>
            </a:r>
            <a:r>
              <a:rPr lang="en-US" altLang="zh-CN" sz="2400" dirty="0"/>
              <a:t>IDE</a:t>
            </a:r>
            <a:r>
              <a:rPr lang="zh-CN" altLang="zh-CN" sz="2400" dirty="0"/>
              <a:t>；</a:t>
            </a:r>
          </a:p>
          <a:p>
            <a:pPr marL="0" indent="0">
              <a:buNone/>
            </a:pPr>
            <a:r>
              <a:rPr lang="en-US" altLang="zh-CN" sz="2400" dirty="0"/>
              <a:t>          2</a:t>
            </a:r>
            <a:r>
              <a:rPr lang="zh-CN" altLang="zh-CN" sz="2400" dirty="0"/>
              <a:t>）质量特征的描述过于简短，或者不准确；</a:t>
            </a:r>
          </a:p>
          <a:p>
            <a:pPr marL="0" indent="0">
              <a:buNone/>
            </a:pPr>
            <a:r>
              <a:rPr lang="en-US" altLang="zh-CN" sz="2400" dirty="0"/>
              <a:t>          3</a:t>
            </a:r>
            <a:r>
              <a:rPr lang="zh-CN" altLang="zh-CN" sz="2400" dirty="0"/>
              <a:t>）未写出如何满足以上质量特征。</a:t>
            </a:r>
          </a:p>
          <a:p>
            <a:pPr marL="0" indent="0">
              <a:buNone/>
            </a:pP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61321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第二章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zh-CN" altLang="zh-CN" sz="2400" dirty="0"/>
              <a:t>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141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1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19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45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53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23</a:t>
            </a:r>
            <a:r>
              <a:rPr lang="zh-CN" altLang="zh-CN" sz="2400" dirty="0"/>
              <a:t>。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    1</a:t>
            </a:r>
            <a:r>
              <a:rPr lang="zh-CN" altLang="zh-CN" sz="2400" dirty="0"/>
              <a:t>）未标注出信息来源</a:t>
            </a:r>
            <a:r>
              <a:rPr lang="zh-CN" altLang="en-US" sz="2400" dirty="0"/>
              <a:t>或标注不完整</a:t>
            </a:r>
            <a:r>
              <a:rPr lang="zh-CN" altLang="zh-CN" sz="2400" dirty="0"/>
              <a:t>；</a:t>
            </a:r>
          </a:p>
          <a:p>
            <a:pPr marL="0" indent="0">
              <a:buNone/>
            </a:pPr>
            <a:r>
              <a:rPr lang="en-US" altLang="zh-CN" sz="2400" dirty="0"/>
              <a:t>          2</a:t>
            </a:r>
            <a:r>
              <a:rPr lang="zh-CN" altLang="zh-CN" sz="2400" dirty="0"/>
              <a:t>）故障原因与故障类型不匹配，或者分析的不准确；</a:t>
            </a:r>
          </a:p>
          <a:p>
            <a:pPr marL="0" indent="0">
              <a:buNone/>
            </a:pPr>
            <a:r>
              <a:rPr lang="en-US" altLang="zh-CN" sz="2400" dirty="0"/>
              <a:t>          3</a:t>
            </a:r>
            <a:r>
              <a:rPr lang="zh-CN" altLang="zh-CN" sz="2400" dirty="0"/>
              <a:t>）故障原因分析的过于简单。</a:t>
            </a:r>
          </a:p>
          <a:p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877085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5" name="图片 4" descr="C:\Users\whb520\AppData\Local\Temp\WeChat Files\560601646135947834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" t="1530" r="1153" b="3418"/>
          <a:stretch/>
        </p:blipFill>
        <p:spPr bwMode="auto">
          <a:xfrm rot="5400000">
            <a:off x="1069849" y="-9145"/>
            <a:ext cx="6931151" cy="694944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91460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6" name="图片 5" descr="C:\Users\whb520\AppData\Local\Temp\WeChat Files\490411453746528817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8" t="1157" b="4507"/>
          <a:stretch/>
        </p:blipFill>
        <p:spPr bwMode="auto">
          <a:xfrm rot="5400000">
            <a:off x="1156715" y="416054"/>
            <a:ext cx="7214618" cy="638251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40281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24" y="-262393"/>
            <a:ext cx="5997126" cy="712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00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013" y="-462803"/>
            <a:ext cx="6233823" cy="732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483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0780" y="117293"/>
            <a:ext cx="7973370" cy="590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1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51197" y="568087"/>
            <a:ext cx="6855944" cy="5719770"/>
          </a:xfrm>
        </p:spPr>
      </p:pic>
    </p:spTree>
    <p:extLst>
      <p:ext uri="{BB962C8B-B14F-4D97-AF65-F5344CB8AC3E}">
        <p14:creationId xmlns:p14="http://schemas.microsoft.com/office/powerpoint/2010/main" val="3531734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98618" y="871050"/>
            <a:ext cx="7021237" cy="5265928"/>
          </a:xfrm>
        </p:spPr>
      </p:pic>
    </p:spTree>
    <p:extLst>
      <p:ext uri="{BB962C8B-B14F-4D97-AF65-F5344CB8AC3E}">
        <p14:creationId xmlns:p14="http://schemas.microsoft.com/office/powerpoint/2010/main" val="31547374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6945" y="518022"/>
            <a:ext cx="7686104" cy="6336792"/>
          </a:xfrm>
        </p:spPr>
      </p:pic>
    </p:spTree>
    <p:extLst>
      <p:ext uri="{BB962C8B-B14F-4D97-AF65-F5344CB8AC3E}">
        <p14:creationId xmlns:p14="http://schemas.microsoft.com/office/powerpoint/2010/main" val="2180741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第十二章 作业题目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sz="2400" dirty="0"/>
              <a:t>用</a:t>
            </a:r>
            <a:r>
              <a:rPr lang="en-US" altLang="zh-CN" sz="2400" dirty="0"/>
              <a:t>C</a:t>
            </a:r>
            <a:r>
              <a:rPr lang="zh-CN" altLang="zh-CN" sz="2400" dirty="0"/>
              <a:t>语言编写一个用学号查询学生名字的程序，分别用顺序查找和二分法查找算法。</a:t>
            </a:r>
          </a:p>
          <a:p>
            <a:pPr marL="0" indent="0">
              <a:buNone/>
            </a:pPr>
            <a:r>
              <a:rPr lang="en-US" altLang="zh-CN" sz="2400" dirty="0"/>
              <a:t>1</a:t>
            </a:r>
            <a:r>
              <a:rPr lang="zh-CN" altLang="zh-CN" sz="2400" dirty="0"/>
              <a:t>）画出流程图，</a:t>
            </a:r>
          </a:p>
          <a:p>
            <a:pPr marL="0" indent="0">
              <a:buNone/>
            </a:pPr>
            <a:r>
              <a:rPr lang="en-US" altLang="zh-CN" sz="2400" dirty="0"/>
              <a:t>2</a:t>
            </a:r>
            <a:r>
              <a:rPr lang="zh-CN" altLang="zh-CN" sz="2400" dirty="0"/>
              <a:t>）用两种计算方法，分别计算</a:t>
            </a:r>
            <a:r>
              <a:rPr lang="en-US" altLang="zh-CN" sz="2400" dirty="0" err="1"/>
              <a:t>MacCabe</a:t>
            </a:r>
            <a:r>
              <a:rPr lang="zh-CN" altLang="zh-CN" sz="2400" dirty="0"/>
              <a:t>的复杂度，看是否一样</a:t>
            </a:r>
            <a:r>
              <a:rPr lang="en-US" altLang="zh-CN" sz="2400" dirty="0"/>
              <a:t> </a:t>
            </a: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2510935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第十二章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zh-CN" altLang="zh-CN" sz="2400" dirty="0"/>
              <a:t>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137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1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9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45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56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26</a:t>
            </a:r>
            <a:r>
              <a:rPr lang="zh-CN" altLang="zh-CN" sz="2400" dirty="0"/>
              <a:t>。</a:t>
            </a: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    1</a:t>
            </a:r>
            <a:r>
              <a:rPr lang="zh-CN" altLang="zh-CN" sz="2400" dirty="0"/>
              <a:t>）流程图画的太乱，不标准！ </a:t>
            </a:r>
          </a:p>
          <a:p>
            <a:pPr marL="0" indent="0">
              <a:buNone/>
            </a:pPr>
            <a:r>
              <a:rPr lang="en-US" altLang="zh-CN" sz="2400" dirty="0"/>
              <a:t>          2</a:t>
            </a:r>
            <a:r>
              <a:rPr lang="zh-CN" altLang="zh-CN" sz="2400" dirty="0"/>
              <a:t>）</a:t>
            </a:r>
            <a:r>
              <a:rPr lang="en-US" altLang="zh-CN" sz="2400" dirty="0"/>
              <a:t>McCabe</a:t>
            </a:r>
            <a:r>
              <a:rPr lang="zh-CN" altLang="zh-CN" sz="2400" dirty="0"/>
              <a:t>的复杂度计算有错误；</a:t>
            </a:r>
            <a:r>
              <a:rPr lang="en-US" altLang="zh-CN" sz="2400" dirty="0"/>
              <a:t> </a:t>
            </a:r>
            <a:endParaRPr lang="zh-CN" altLang="zh-CN" sz="2400" dirty="0"/>
          </a:p>
          <a:p>
            <a:pPr marL="0" indent="0">
              <a:buNone/>
            </a:pP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731721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第二章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4" name="图片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5"/>
          <a:stretch/>
        </p:blipFill>
        <p:spPr bwMode="auto">
          <a:xfrm>
            <a:off x="0" y="0"/>
            <a:ext cx="5065776" cy="66324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图片 4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734"/>
          <a:stretch/>
        </p:blipFill>
        <p:spPr bwMode="auto">
          <a:xfrm>
            <a:off x="5029200" y="2679954"/>
            <a:ext cx="4199890" cy="23393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366143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第十二章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313688"/>
            <a:ext cx="8001000" cy="4902200"/>
          </a:xfrm>
        </p:spPr>
        <p:txBody>
          <a:bodyPr/>
          <a:lstStyle/>
          <a:p>
            <a:pPr marL="0" indent="0">
              <a:buNone/>
            </a:pPr>
            <a:endParaRPr lang="zh-CN" altLang="zh-CN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089" y="0"/>
            <a:ext cx="5419725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3830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第十二章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6" name="图片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" t="2111" r="1369" b="5423"/>
          <a:stretch/>
        </p:blipFill>
        <p:spPr bwMode="auto">
          <a:xfrm rot="16200000">
            <a:off x="1028700" y="297180"/>
            <a:ext cx="6995159" cy="64007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689529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第十二章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5" name="图片 4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7" t="11865" r="3028" b="2811"/>
          <a:stretch/>
        </p:blipFill>
        <p:spPr bwMode="auto">
          <a:xfrm rot="16200000">
            <a:off x="818390" y="598929"/>
            <a:ext cx="7452359" cy="60350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250001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作业题目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sz="2000" dirty="0"/>
              <a:t>给出如下程序的测试用例，要求：</a:t>
            </a:r>
          </a:p>
          <a:p>
            <a:pPr marL="0" indent="0">
              <a:buNone/>
            </a:pPr>
            <a:r>
              <a:rPr lang="en-US" altLang="zh-CN" sz="2000" dirty="0"/>
              <a:t>1</a:t>
            </a:r>
            <a:r>
              <a:rPr lang="zh-CN" altLang="zh-CN" sz="2000" dirty="0"/>
              <a:t>）语句充分覆盖、分支充分覆盖、多条件覆盖、</a:t>
            </a:r>
            <a:r>
              <a:rPr lang="en-US" altLang="zh-CN" sz="2000" dirty="0"/>
              <a:t>MC/DC</a:t>
            </a:r>
            <a:r>
              <a:rPr lang="zh-CN" altLang="zh-CN" sz="2000" dirty="0"/>
              <a:t>充分覆盖，即覆盖率分别达到</a:t>
            </a:r>
            <a:r>
              <a:rPr lang="en-US" altLang="zh-CN" sz="2000" dirty="0"/>
              <a:t>100%</a:t>
            </a:r>
            <a:r>
              <a:rPr lang="zh-CN" altLang="zh-CN" sz="2000" dirty="0"/>
              <a:t>。</a:t>
            </a:r>
            <a:r>
              <a:rPr lang="en-US" altLang="zh-CN" sz="2000" dirty="0"/>
              <a:t>(</a:t>
            </a:r>
            <a:r>
              <a:rPr lang="zh-CN" altLang="zh-CN" sz="2000" dirty="0"/>
              <a:t>先画出控制流程图，然后分析测试用例</a:t>
            </a:r>
            <a:r>
              <a:rPr lang="en-US" altLang="zh-CN" sz="2000" dirty="0"/>
              <a:t>)</a:t>
            </a:r>
            <a:endParaRPr lang="zh-CN" altLang="zh-CN" sz="2000" dirty="0"/>
          </a:p>
          <a:p>
            <a:pPr marL="0" indent="0">
              <a:buNone/>
            </a:pPr>
            <a:r>
              <a:rPr lang="en-US" altLang="zh-CN" sz="2000" dirty="0"/>
              <a:t>2</a:t>
            </a:r>
            <a:r>
              <a:rPr lang="zh-CN" altLang="zh-CN" sz="2000" dirty="0"/>
              <a:t>）画出（</a:t>
            </a:r>
            <a:r>
              <a:rPr lang="en-US" altLang="zh-CN" sz="2000" dirty="0" err="1"/>
              <a:t>def</a:t>
            </a:r>
            <a:r>
              <a:rPr lang="en-US" altLang="zh-CN" sz="2000" dirty="0"/>
              <a:t>/use</a:t>
            </a:r>
            <a:r>
              <a:rPr lang="zh-CN" altLang="zh-CN" sz="2000" dirty="0"/>
              <a:t>）数据流图，给出每个结点的</a:t>
            </a:r>
            <a:r>
              <a:rPr lang="en-US" altLang="zh-CN" sz="2000" dirty="0"/>
              <a:t>c-use</a:t>
            </a:r>
            <a:r>
              <a:rPr lang="zh-CN" altLang="zh-CN" sz="2000" dirty="0"/>
              <a:t>和</a:t>
            </a:r>
            <a:r>
              <a:rPr lang="en-US" altLang="zh-CN" sz="2000" dirty="0" err="1"/>
              <a:t>def</a:t>
            </a:r>
            <a:endParaRPr lang="zh-CN" altLang="zh-CN" sz="2000" dirty="0"/>
          </a:p>
          <a:p>
            <a:pPr marL="0" indent="0">
              <a:buNone/>
            </a:pPr>
            <a:r>
              <a:rPr lang="en-US" altLang="zh-CN" sz="1800" dirty="0"/>
              <a:t>Input(alpha, beta , gamma) //</a:t>
            </a:r>
            <a:r>
              <a:rPr lang="zh-CN" altLang="zh-CN" sz="1800" dirty="0"/>
              <a:t>接受</a:t>
            </a:r>
            <a:r>
              <a:rPr lang="en-US" altLang="zh-CN" sz="1800" dirty="0"/>
              <a:t>alpha, beta , gamma</a:t>
            </a:r>
            <a:endParaRPr lang="zh-CN" altLang="zh-CN" sz="1800" dirty="0"/>
          </a:p>
          <a:p>
            <a:pPr marL="0" indent="0">
              <a:buNone/>
            </a:pPr>
            <a:r>
              <a:rPr lang="en-US" altLang="zh-CN" sz="1800" dirty="0"/>
              <a:t>Float x=0.0;   y=0.0; </a:t>
            </a:r>
            <a:endParaRPr lang="zh-CN" altLang="zh-CN" sz="1800" dirty="0"/>
          </a:p>
          <a:p>
            <a:pPr marL="0" indent="0">
              <a:buNone/>
            </a:pPr>
            <a:r>
              <a:rPr lang="en-US" altLang="zh-CN" sz="1800" dirty="0"/>
              <a:t>if ( alpha)</a:t>
            </a:r>
            <a:endParaRPr lang="zh-CN" altLang="zh-CN" sz="1800" dirty="0"/>
          </a:p>
          <a:p>
            <a:pPr marL="0" indent="0">
              <a:buNone/>
            </a:pPr>
            <a:r>
              <a:rPr lang="en-US" altLang="zh-CN" sz="1800" dirty="0"/>
              <a:t>   {  if </a:t>
            </a:r>
            <a:r>
              <a:rPr lang="zh-CN" altLang="zh-CN" sz="1800" dirty="0"/>
              <a:t>（</a:t>
            </a:r>
            <a:r>
              <a:rPr lang="en-US" altLang="zh-CN" sz="1800" dirty="0"/>
              <a:t>beta &amp;&amp; gamma </a:t>
            </a:r>
            <a:r>
              <a:rPr lang="zh-CN" altLang="zh-CN" sz="1800" dirty="0"/>
              <a:t>）</a:t>
            </a:r>
          </a:p>
          <a:p>
            <a:pPr marL="0" indent="0">
              <a:buNone/>
            </a:pPr>
            <a:r>
              <a:rPr lang="en-US" altLang="zh-CN" sz="1800" dirty="0"/>
              <a:t>           x = 1.0;  y = 2.0;</a:t>
            </a:r>
            <a:endParaRPr lang="zh-CN" altLang="zh-CN" sz="1800" dirty="0"/>
          </a:p>
          <a:p>
            <a:pPr marL="0" indent="0">
              <a:buNone/>
            </a:pPr>
            <a:r>
              <a:rPr lang="en-US" altLang="zh-CN" sz="1800" dirty="0"/>
              <a:t>        else</a:t>
            </a:r>
            <a:endParaRPr lang="zh-CN" altLang="zh-CN" sz="1800" dirty="0"/>
          </a:p>
          <a:p>
            <a:pPr marL="0" indent="0">
              <a:buNone/>
            </a:pPr>
            <a:r>
              <a:rPr lang="en-US" altLang="zh-CN" sz="1800" dirty="0"/>
              <a:t>              y= 5.0/(x+1.0);</a:t>
            </a:r>
            <a:endParaRPr lang="zh-CN" altLang="zh-CN" sz="1800" dirty="0"/>
          </a:p>
          <a:p>
            <a:pPr marL="0" indent="0">
              <a:buNone/>
            </a:pPr>
            <a:r>
              <a:rPr lang="en-US" altLang="zh-CN" sz="1800" dirty="0"/>
              <a:t>     }</a:t>
            </a:r>
            <a:endParaRPr lang="zh-CN" altLang="zh-CN" sz="1800" dirty="0"/>
          </a:p>
          <a:p>
            <a:pPr marL="0" indent="0">
              <a:buNone/>
            </a:pPr>
            <a:r>
              <a:rPr lang="en-US" altLang="zh-CN" sz="1800" dirty="0"/>
              <a:t>y=10.0/ x + y;</a:t>
            </a:r>
            <a:endParaRPr lang="zh-CN" altLang="zh-CN" sz="1800" dirty="0"/>
          </a:p>
          <a:p>
            <a:pPr marL="0" indent="0">
              <a:buNone/>
            </a:pPr>
            <a:r>
              <a:rPr lang="en-US" altLang="zh-CN" sz="1800" dirty="0" err="1"/>
              <a:t>Ouput</a:t>
            </a:r>
            <a:r>
              <a:rPr lang="en-US" altLang="zh-CN" sz="1800" dirty="0"/>
              <a:t>(x, y); //</a:t>
            </a:r>
            <a:r>
              <a:rPr lang="zh-CN" altLang="zh-CN" sz="1800" dirty="0"/>
              <a:t>输出</a:t>
            </a: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4314466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zh-CN" altLang="zh-CN" sz="2400" dirty="0"/>
              <a:t>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139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1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12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50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59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18</a:t>
            </a:r>
            <a:r>
              <a:rPr lang="zh-CN" altLang="zh-CN" sz="2400" dirty="0"/>
              <a:t>。。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    1</a:t>
            </a:r>
            <a:r>
              <a:rPr lang="zh-CN" altLang="zh-CN" sz="2400" dirty="0"/>
              <a:t>）部分同学的流程图画的不标准或者有错误； </a:t>
            </a:r>
          </a:p>
          <a:p>
            <a:pPr marL="0" indent="0">
              <a:buNone/>
            </a:pPr>
            <a:r>
              <a:rPr lang="en-US" altLang="zh-CN" sz="2400" dirty="0"/>
              <a:t>          2</a:t>
            </a:r>
            <a:r>
              <a:rPr lang="zh-CN" altLang="zh-CN" sz="2400" dirty="0"/>
              <a:t>）数据流图太乱，部分同学缺少结点；</a:t>
            </a:r>
          </a:p>
          <a:p>
            <a:pPr marL="800100" lvl="2" indent="0">
              <a:buNone/>
              <a:tabLst>
                <a:tab pos="182563" algn="l"/>
              </a:tabLst>
            </a:pPr>
            <a:r>
              <a:rPr lang="en-US" altLang="zh-CN" sz="2400" dirty="0">
                <a:cs typeface="+mn-cs"/>
              </a:rPr>
              <a:t>3</a:t>
            </a:r>
            <a:r>
              <a:rPr lang="zh-CN" altLang="zh-CN" sz="2400" dirty="0">
                <a:cs typeface="+mn-cs"/>
              </a:rPr>
              <a:t>）结点的</a:t>
            </a:r>
            <a:r>
              <a:rPr lang="en-US" altLang="zh-CN" sz="2400" dirty="0">
                <a:cs typeface="+mn-cs"/>
              </a:rPr>
              <a:t>c-use</a:t>
            </a:r>
            <a:r>
              <a:rPr lang="zh-CN" altLang="zh-CN" sz="2400" dirty="0">
                <a:cs typeface="+mn-cs"/>
              </a:rPr>
              <a:t>和</a:t>
            </a:r>
            <a:r>
              <a:rPr lang="en-US" altLang="zh-CN" sz="2400" dirty="0" err="1">
                <a:cs typeface="+mn-cs"/>
              </a:rPr>
              <a:t>def</a:t>
            </a:r>
            <a:r>
              <a:rPr lang="zh-CN" altLang="zh-CN" sz="2400" dirty="0">
                <a:cs typeface="+mn-cs"/>
              </a:rPr>
              <a:t>分析有错误；</a:t>
            </a:r>
          </a:p>
          <a:p>
            <a:pPr marL="800100" lvl="2" indent="0">
              <a:buNone/>
              <a:tabLst>
                <a:tab pos="182563" algn="l"/>
              </a:tabLst>
            </a:pPr>
            <a:r>
              <a:rPr lang="en-US" altLang="zh-CN" sz="2400" dirty="0">
                <a:cs typeface="+mn-cs"/>
              </a:rPr>
              <a:t>4</a:t>
            </a:r>
            <a:r>
              <a:rPr lang="zh-CN" altLang="zh-CN" sz="2400" dirty="0">
                <a:cs typeface="+mn-cs"/>
              </a:rPr>
              <a:t>）部分同学遗漏了多条件覆盖测试用例，</a:t>
            </a:r>
            <a:endParaRPr lang="en-US" altLang="zh-CN" sz="2400" dirty="0">
              <a:cs typeface="+mn-cs"/>
            </a:endParaRPr>
          </a:p>
          <a:p>
            <a:pPr marL="800100" lvl="2" indent="0">
              <a:buNone/>
              <a:tabLst>
                <a:tab pos="182563" algn="l"/>
              </a:tabLst>
            </a:pPr>
            <a:r>
              <a:rPr lang="en-US" altLang="zh-CN" sz="2400" dirty="0">
                <a:cs typeface="+mn-cs"/>
              </a:rPr>
              <a:t>5</a:t>
            </a:r>
            <a:r>
              <a:rPr lang="zh-CN" altLang="en-US" sz="2400" dirty="0">
                <a:cs typeface="+mn-cs"/>
              </a:rPr>
              <a:t>）</a:t>
            </a:r>
            <a:r>
              <a:rPr lang="zh-CN" altLang="zh-CN" sz="2400" dirty="0">
                <a:cs typeface="+mn-cs"/>
              </a:rPr>
              <a:t>部分同学没有画图或者少图。</a:t>
            </a:r>
          </a:p>
          <a:p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8715677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pic>
        <p:nvPicPr>
          <p:cNvPr id="1026" name="图片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" r="4341"/>
          <a:stretch>
            <a:fillRect/>
          </a:stretch>
        </p:blipFill>
        <p:spPr bwMode="auto">
          <a:xfrm>
            <a:off x="1795855" y="-117476"/>
            <a:ext cx="5879355" cy="7032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圆角矩形 1"/>
          <p:cNvSpPr/>
          <p:nvPr/>
        </p:nvSpPr>
        <p:spPr bwMode="auto">
          <a:xfrm>
            <a:off x="4317558" y="4651512"/>
            <a:ext cx="516835" cy="214685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7" name="圆角矩形 6"/>
          <p:cNvSpPr/>
          <p:nvPr/>
        </p:nvSpPr>
        <p:spPr bwMode="auto">
          <a:xfrm>
            <a:off x="4218697" y="5273038"/>
            <a:ext cx="516835" cy="214685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8" name="圆角矩形 7"/>
          <p:cNvSpPr/>
          <p:nvPr/>
        </p:nvSpPr>
        <p:spPr bwMode="auto">
          <a:xfrm>
            <a:off x="2402619" y="3768918"/>
            <a:ext cx="1816078" cy="349858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9" name="圆角矩形 8"/>
          <p:cNvSpPr/>
          <p:nvPr/>
        </p:nvSpPr>
        <p:spPr bwMode="auto">
          <a:xfrm>
            <a:off x="2229014" y="5599043"/>
            <a:ext cx="2247569" cy="165653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75247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pic>
        <p:nvPicPr>
          <p:cNvPr id="2050" name="图片 1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" t="1645" r="2721"/>
          <a:stretch>
            <a:fillRect/>
          </a:stretch>
        </p:blipFill>
        <p:spPr bwMode="auto">
          <a:xfrm>
            <a:off x="1549978" y="-8615"/>
            <a:ext cx="6175278" cy="8707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圆角矩形 5"/>
          <p:cNvSpPr/>
          <p:nvPr/>
        </p:nvSpPr>
        <p:spPr bwMode="auto">
          <a:xfrm>
            <a:off x="3323645" y="3800723"/>
            <a:ext cx="1105232" cy="540689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23346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第十四章 作业题目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sz="2400" dirty="0"/>
              <a:t>接着第</a:t>
            </a:r>
            <a:r>
              <a:rPr lang="en-US" altLang="zh-CN" sz="2400" dirty="0"/>
              <a:t>12</a:t>
            </a:r>
            <a:r>
              <a:rPr lang="zh-CN" altLang="zh-CN" sz="2400" dirty="0"/>
              <a:t>章的作业，要求如下：</a:t>
            </a:r>
          </a:p>
          <a:p>
            <a:pPr marL="0" indent="0">
              <a:buNone/>
            </a:pPr>
            <a:r>
              <a:rPr lang="en-US" altLang="zh-CN" sz="2400" dirty="0"/>
              <a:t>1</a:t>
            </a:r>
            <a:r>
              <a:rPr lang="zh-CN" altLang="zh-CN" sz="2400" dirty="0"/>
              <a:t>）分别设计测试“顺序查找”和“二分法查找”的测试用例；</a:t>
            </a:r>
          </a:p>
          <a:p>
            <a:pPr marL="0" indent="0">
              <a:buNone/>
            </a:pPr>
            <a:r>
              <a:rPr lang="en-US" altLang="zh-CN" sz="2400" dirty="0"/>
              <a:t>2</a:t>
            </a:r>
            <a:r>
              <a:rPr lang="zh-CN" altLang="zh-CN" sz="2400" dirty="0"/>
              <a:t>）指出你所采用的测试用例的设计方法；</a:t>
            </a:r>
          </a:p>
          <a:p>
            <a:pPr marL="0" indent="0">
              <a:buNone/>
            </a:pPr>
            <a:r>
              <a:rPr lang="en-US" altLang="zh-CN" sz="2400" dirty="0"/>
              <a:t>3</a:t>
            </a:r>
            <a:r>
              <a:rPr lang="zh-CN" altLang="zh-CN" sz="2400" dirty="0"/>
              <a:t>）用你所设计的全部“测试用例”，做手工模拟测试；</a:t>
            </a:r>
          </a:p>
          <a:p>
            <a:pPr marL="0" indent="0">
              <a:buNone/>
            </a:pPr>
            <a:r>
              <a:rPr lang="en-US" altLang="zh-CN" sz="2400" dirty="0"/>
              <a:t>4</a:t>
            </a:r>
            <a:r>
              <a:rPr lang="zh-CN" altLang="zh-CN" sz="2400" dirty="0"/>
              <a:t>）评判经过你的“手工模拟测试”，这两个程序的可信任程度。</a:t>
            </a:r>
          </a:p>
        </p:txBody>
      </p:sp>
    </p:spTree>
    <p:extLst>
      <p:ext uri="{BB962C8B-B14F-4D97-AF65-F5344CB8AC3E}">
        <p14:creationId xmlns:p14="http://schemas.microsoft.com/office/powerpoint/2010/main" val="6026988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第十四章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en-US" altLang="zh-CN" sz="2400" dirty="0"/>
              <a:t> 2017</a:t>
            </a:r>
            <a:r>
              <a:rPr lang="zh-CN" altLang="zh-CN" sz="2400" dirty="0"/>
              <a:t>年秋，本科生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127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2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18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59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36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14</a:t>
            </a:r>
            <a:r>
              <a:rPr lang="zh-CN" altLang="zh-CN" sz="2400" dirty="0"/>
              <a:t>。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    1</a:t>
            </a:r>
            <a:r>
              <a:rPr lang="zh-CN" altLang="zh-CN" sz="2400" dirty="0"/>
              <a:t>）没有针对两种查找方法“分别设计”；</a:t>
            </a:r>
          </a:p>
          <a:p>
            <a:pPr marL="0" indent="0">
              <a:buNone/>
            </a:pPr>
            <a:r>
              <a:rPr lang="en-US" altLang="zh-CN" sz="2400" dirty="0"/>
              <a:t>          2</a:t>
            </a:r>
            <a:r>
              <a:rPr lang="zh-CN" altLang="zh-CN" sz="2400" dirty="0"/>
              <a:t>）部分同学缺少手工模拟测试过程；</a:t>
            </a:r>
          </a:p>
          <a:p>
            <a:pPr marL="0" indent="0">
              <a:buNone/>
            </a:pPr>
            <a:r>
              <a:rPr lang="en-US" altLang="zh-CN" sz="2400" dirty="0"/>
              <a:t>          3</a:t>
            </a:r>
            <a:r>
              <a:rPr lang="zh-CN" altLang="zh-CN" sz="2400" dirty="0"/>
              <a:t>）通过“手工模拟测试”，对可信任程度的计算和分析过于简单，没有展开说明。</a:t>
            </a:r>
          </a:p>
          <a:p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5609517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第十四章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30742" y="174292"/>
            <a:ext cx="10093208" cy="4386491"/>
          </a:xfrm>
        </p:spPr>
        <p:txBody>
          <a:bodyPr/>
          <a:lstStyle/>
          <a:p>
            <a:endParaRPr lang="zh-CN" altLang="zh-CN" sz="2400" dirty="0"/>
          </a:p>
        </p:txBody>
      </p:sp>
      <p:pic>
        <p:nvPicPr>
          <p:cNvPr id="4100" name="Picture 4" descr="48391286212862346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8" t="1990" b="4074"/>
          <a:stretch>
            <a:fillRect/>
          </a:stretch>
        </p:blipFill>
        <p:spPr bwMode="auto">
          <a:xfrm>
            <a:off x="2649062" y="0"/>
            <a:ext cx="5192568" cy="7174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圆角矩形 5"/>
          <p:cNvSpPr/>
          <p:nvPr/>
        </p:nvSpPr>
        <p:spPr bwMode="auto">
          <a:xfrm>
            <a:off x="3030742" y="3151414"/>
            <a:ext cx="1097848" cy="342900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10" name="圆角矩形 9"/>
          <p:cNvSpPr/>
          <p:nvPr/>
        </p:nvSpPr>
        <p:spPr bwMode="auto">
          <a:xfrm>
            <a:off x="5403828" y="4022271"/>
            <a:ext cx="1097848" cy="342900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5849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第三章 作业题目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sz="2400" dirty="0"/>
              <a:t>针对下面各系统，提出合理的软件开发过程模型，并给出理由：</a:t>
            </a:r>
          </a:p>
          <a:p>
            <a:pPr marL="0" indent="0">
              <a:buNone/>
            </a:pPr>
            <a:r>
              <a:rPr lang="en-US" altLang="zh-CN" sz="2400" dirty="0"/>
              <a:t>1</a:t>
            </a:r>
            <a:r>
              <a:rPr lang="zh-CN" altLang="zh-CN" sz="2400" dirty="0"/>
              <a:t>）汽车刹车的控制系统；</a:t>
            </a:r>
          </a:p>
          <a:p>
            <a:pPr marL="0" indent="0">
              <a:buNone/>
            </a:pPr>
            <a:r>
              <a:rPr lang="en-US" altLang="zh-CN" sz="2400" dirty="0"/>
              <a:t>2</a:t>
            </a:r>
            <a:r>
              <a:rPr lang="zh-CN" altLang="zh-CN" sz="2400" dirty="0"/>
              <a:t>）学院的一个学生管理系统；</a:t>
            </a:r>
          </a:p>
          <a:p>
            <a:pPr marL="0" indent="0">
              <a:buNone/>
            </a:pPr>
            <a:r>
              <a:rPr lang="en-US" altLang="zh-CN" sz="2400" dirty="0"/>
              <a:t>3</a:t>
            </a:r>
            <a:r>
              <a:rPr lang="zh-CN" altLang="zh-CN" sz="2400" dirty="0"/>
              <a:t>）一个航班订票系统；</a:t>
            </a:r>
          </a:p>
          <a:p>
            <a:pPr marL="0" indent="0">
              <a:buNone/>
            </a:pPr>
            <a:r>
              <a:rPr lang="en-US" altLang="zh-CN" sz="2400" dirty="0"/>
              <a:t>4</a:t>
            </a:r>
            <a:r>
              <a:rPr lang="zh-CN" altLang="zh-CN" sz="2400" dirty="0"/>
              <a:t>）一个程序设计课的项目，要求在两个小时内完成；</a:t>
            </a:r>
          </a:p>
          <a:p>
            <a:pPr marL="0" indent="0">
              <a:buNone/>
            </a:pPr>
            <a:r>
              <a:rPr lang="en-US" altLang="zh-CN" sz="2400" dirty="0"/>
              <a:t>5</a:t>
            </a:r>
            <a:r>
              <a:rPr lang="zh-CN" altLang="zh-CN" sz="2400" dirty="0"/>
              <a:t>）开发一个类似于</a:t>
            </a:r>
            <a:r>
              <a:rPr lang="en-US" altLang="zh-CN" sz="2400" dirty="0"/>
              <a:t>Excel</a:t>
            </a:r>
            <a:r>
              <a:rPr lang="zh-CN" altLang="zh-CN" sz="2400" dirty="0"/>
              <a:t>的制表软件，并打算到市场上销售。</a:t>
            </a:r>
          </a:p>
        </p:txBody>
      </p:sp>
    </p:spTree>
    <p:extLst>
      <p:ext uri="{BB962C8B-B14F-4D97-AF65-F5344CB8AC3E}">
        <p14:creationId xmlns:p14="http://schemas.microsoft.com/office/powerpoint/2010/main" val="31285828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pic>
        <p:nvPicPr>
          <p:cNvPr id="3075" name="Picture 3" descr="4576125449496644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7" b="3748"/>
          <a:stretch>
            <a:fillRect/>
          </a:stretch>
        </p:blipFill>
        <p:spPr bwMode="auto">
          <a:xfrm>
            <a:off x="756893" y="22420"/>
            <a:ext cx="7409483" cy="10652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圆角矩形 9"/>
          <p:cNvSpPr/>
          <p:nvPr/>
        </p:nvSpPr>
        <p:spPr bwMode="auto">
          <a:xfrm>
            <a:off x="1233747" y="3922690"/>
            <a:ext cx="3115615" cy="553894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40275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第十六章 作业题目</a:t>
            </a: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5573486" y="1277256"/>
            <a:ext cx="3265714" cy="4281713"/>
          </a:xfrm>
        </p:spPr>
        <p:txBody>
          <a:bodyPr/>
          <a:lstStyle/>
          <a:p>
            <a:r>
              <a:rPr lang="zh-CN" altLang="en-US" dirty="0"/>
              <a:t>左表从一个软件开发组中，抽检</a:t>
            </a:r>
            <a:r>
              <a:rPr lang="en-US" altLang="zh-CN" dirty="0"/>
              <a:t>20</a:t>
            </a:r>
            <a:r>
              <a:rPr lang="zh-CN" altLang="en-US" dirty="0"/>
              <a:t>个模块后发现的代码错误个数。</a:t>
            </a:r>
            <a:endParaRPr lang="en-US" altLang="zh-CN" dirty="0"/>
          </a:p>
          <a:p>
            <a:r>
              <a:rPr lang="zh-CN" altLang="en-US" dirty="0"/>
              <a:t>请：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）计算代码错误率和质量区间，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）如果你是一名</a:t>
            </a:r>
            <a:r>
              <a:rPr lang="en-US" altLang="zh-CN" dirty="0"/>
              <a:t>SQA</a:t>
            </a:r>
            <a:r>
              <a:rPr lang="zh-CN" altLang="en-US" dirty="0"/>
              <a:t>，如何控制该开发组的质量？</a:t>
            </a: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022664" y="1251859"/>
          <a:ext cx="4300632" cy="4480560"/>
        </p:xfrm>
        <a:graphic>
          <a:graphicData uri="http://schemas.openxmlformats.org/drawingml/2006/table">
            <a:tbl>
              <a:tblPr/>
              <a:tblGrid>
                <a:gridCol w="1299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04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05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模块编号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抽检的代码行数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缺陷数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19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5602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200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latin typeface="宋体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97905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第十六章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en-US" altLang="zh-CN" sz="2400" dirty="0"/>
              <a:t> 2017</a:t>
            </a:r>
            <a:r>
              <a:rPr lang="zh-CN" altLang="zh-CN" sz="2400" dirty="0"/>
              <a:t>年秋，本科生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132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1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7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74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40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8</a:t>
            </a:r>
            <a:r>
              <a:rPr lang="zh-CN" altLang="zh-CN" sz="2400" dirty="0"/>
              <a:t>。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dirty="0"/>
              <a:t>   </a:t>
            </a:r>
            <a:r>
              <a:rPr lang="zh-CN" altLang="zh-CN" sz="2400" dirty="0"/>
              <a:t>（</a:t>
            </a:r>
            <a:r>
              <a:rPr lang="en-US" altLang="zh-CN" sz="2400" dirty="0"/>
              <a:t>1</a:t>
            </a:r>
            <a:r>
              <a:rPr lang="zh-CN" altLang="zh-CN" sz="2400" dirty="0"/>
              <a:t>）公式中的参数</a:t>
            </a:r>
            <a:r>
              <a:rPr lang="en-US" altLang="zh-CN" sz="2400" dirty="0"/>
              <a:t>n </a:t>
            </a:r>
            <a:r>
              <a:rPr lang="zh-CN" altLang="en-US" sz="2400" dirty="0"/>
              <a:t>有人用</a:t>
            </a:r>
            <a:r>
              <a:rPr lang="en-US" altLang="zh-CN" sz="2400" dirty="0"/>
              <a:t>4000</a:t>
            </a:r>
            <a:r>
              <a:rPr lang="zh-CN" altLang="zh-CN" sz="2400" dirty="0"/>
              <a:t>， δ计算不对，导致质量区间计算不对</a:t>
            </a:r>
          </a:p>
        </p:txBody>
      </p:sp>
    </p:spTree>
    <p:extLst>
      <p:ext uri="{BB962C8B-B14F-4D97-AF65-F5344CB8AC3E}">
        <p14:creationId xmlns:p14="http://schemas.microsoft.com/office/powerpoint/2010/main" val="16760111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30742" y="174292"/>
            <a:ext cx="10093208" cy="4386491"/>
          </a:xfrm>
        </p:spPr>
        <p:txBody>
          <a:bodyPr/>
          <a:lstStyle/>
          <a:p>
            <a:endParaRPr lang="zh-CN" altLang="zh-CN" sz="2400" dirty="0"/>
          </a:p>
        </p:txBody>
      </p:sp>
      <p:pic>
        <p:nvPicPr>
          <p:cNvPr id="5122" name="Picture 2" descr="十六章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" t="3249" r="5301"/>
          <a:stretch>
            <a:fillRect/>
          </a:stretch>
        </p:blipFill>
        <p:spPr bwMode="auto">
          <a:xfrm>
            <a:off x="67854" y="-1229360"/>
            <a:ext cx="9076146" cy="12621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08225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pic>
        <p:nvPicPr>
          <p:cNvPr id="6146" name="Picture 2" descr="十六章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15"/>
          <a:stretch>
            <a:fillRect/>
          </a:stretch>
        </p:blipFill>
        <p:spPr bwMode="auto">
          <a:xfrm>
            <a:off x="705362" y="-1838961"/>
            <a:ext cx="8123678" cy="11251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106551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pic>
        <p:nvPicPr>
          <p:cNvPr id="7170" name="Picture 2" descr="十六章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40" y="0"/>
            <a:ext cx="5082962" cy="6785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16709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第十七章 作业题目</a:t>
            </a: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898497" y="1277256"/>
            <a:ext cx="7940703" cy="4281713"/>
          </a:xfrm>
        </p:spPr>
        <p:txBody>
          <a:bodyPr/>
          <a:lstStyle/>
          <a:p>
            <a:pPr marL="0" indent="0">
              <a:buNone/>
            </a:pPr>
            <a:r>
              <a:rPr lang="zh-CN" altLang="zh-CN" dirty="0"/>
              <a:t>用</a:t>
            </a:r>
            <a:r>
              <a:rPr lang="en-US" altLang="zh-CN" dirty="0"/>
              <a:t>Putnam</a:t>
            </a:r>
            <a:r>
              <a:rPr lang="zh-CN" altLang="zh-CN" dirty="0"/>
              <a:t>方式</a:t>
            </a:r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）求出最小项目工期</a:t>
            </a:r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）求出项目最小成本</a:t>
            </a:r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）解释：增加项目费用（成本），不一定缩短项目工期的现象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46182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第十七章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en-US" altLang="zh-CN" sz="2400" dirty="0"/>
              <a:t> 2017</a:t>
            </a:r>
            <a:r>
              <a:rPr lang="zh-CN" altLang="zh-CN" sz="2400" dirty="0"/>
              <a:t>年秋，本科生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128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1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35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57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27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9</a:t>
            </a:r>
            <a:r>
              <a:rPr lang="zh-CN" altLang="zh-CN" sz="2400" dirty="0"/>
              <a:t>。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zh-CN" sz="2400" dirty="0"/>
              <a:t>（</a:t>
            </a:r>
            <a:r>
              <a:rPr lang="en-US" altLang="zh-CN" sz="2400" dirty="0"/>
              <a:t>1</a:t>
            </a:r>
            <a:r>
              <a:rPr lang="zh-CN" altLang="zh-CN" sz="2400" dirty="0"/>
              <a:t>）解释现象太过简单或者解释的不到位</a:t>
            </a:r>
          </a:p>
          <a:p>
            <a:pPr marL="0" indent="0">
              <a:buNone/>
            </a:pPr>
            <a:r>
              <a:rPr lang="zh-CN" altLang="zh-CN" sz="2400" dirty="0"/>
              <a:t>（</a:t>
            </a:r>
            <a:r>
              <a:rPr lang="en-US" altLang="zh-CN" sz="2400" dirty="0"/>
              <a:t>2</a:t>
            </a:r>
            <a:r>
              <a:rPr lang="zh-CN" altLang="zh-CN" sz="2400" dirty="0"/>
              <a:t>）项目最小成本</a:t>
            </a:r>
            <a:r>
              <a:rPr lang="en-US" altLang="zh-CN" sz="2400" dirty="0"/>
              <a:t>E</a:t>
            </a:r>
            <a:r>
              <a:rPr lang="zh-CN" altLang="zh-CN" sz="2400" dirty="0"/>
              <a:t>出现错误</a:t>
            </a:r>
          </a:p>
        </p:txBody>
      </p:sp>
    </p:spTree>
    <p:extLst>
      <p:ext uri="{BB962C8B-B14F-4D97-AF65-F5344CB8AC3E}">
        <p14:creationId xmlns:p14="http://schemas.microsoft.com/office/powerpoint/2010/main" val="33658739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pic>
        <p:nvPicPr>
          <p:cNvPr id="8194" name="Picture 2" descr="十七章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0" t="6137"/>
          <a:stretch>
            <a:fillRect/>
          </a:stretch>
        </p:blipFill>
        <p:spPr bwMode="auto">
          <a:xfrm>
            <a:off x="1833563" y="152400"/>
            <a:ext cx="5322611" cy="6848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97856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第十八章 作业题目</a:t>
            </a: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898497" y="1277256"/>
            <a:ext cx="7940703" cy="4281713"/>
          </a:xfrm>
        </p:spPr>
        <p:txBody>
          <a:bodyPr/>
          <a:lstStyle/>
          <a:p>
            <a:r>
              <a:rPr lang="zh-CN" altLang="zh-CN" dirty="0"/>
              <a:t>从软件规模、开发队伍人数、项目过程管理、进度、中间产品等角度，对比</a:t>
            </a:r>
            <a:r>
              <a:rPr lang="en-US" altLang="zh-CN" dirty="0"/>
              <a:t>IID(</a:t>
            </a:r>
            <a:r>
              <a:rPr lang="zh-CN" altLang="zh-CN" dirty="0"/>
              <a:t>见第三章</a:t>
            </a:r>
            <a:r>
              <a:rPr lang="en-US" altLang="zh-CN" dirty="0"/>
              <a:t>)</a:t>
            </a:r>
            <a:r>
              <a:rPr lang="zh-CN" altLang="zh-CN" dirty="0"/>
              <a:t>、</a:t>
            </a:r>
            <a:r>
              <a:rPr lang="en-US" altLang="zh-CN" dirty="0"/>
              <a:t>XP</a:t>
            </a:r>
            <a:r>
              <a:rPr lang="zh-CN" altLang="zh-CN" dirty="0"/>
              <a:t>、</a:t>
            </a:r>
            <a:r>
              <a:rPr lang="en-US" altLang="zh-CN" dirty="0"/>
              <a:t>SCRUM</a:t>
            </a:r>
            <a:r>
              <a:rPr lang="zh-CN" altLang="zh-CN" dirty="0"/>
              <a:t>三种方法的优缺点。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5478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第三章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dirty="0"/>
              <a:t> </a:t>
            </a:r>
            <a:endParaRPr lang="zh-CN" altLang="zh-CN" sz="2400" dirty="0"/>
          </a:p>
          <a:p>
            <a:endParaRPr lang="zh-CN" altLang="zh-CN" sz="24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511282"/>
              </p:ext>
            </p:extLst>
          </p:nvPr>
        </p:nvGraphicFramePr>
        <p:xfrm>
          <a:off x="990600" y="1295400"/>
          <a:ext cx="7924800" cy="4855462"/>
        </p:xfrm>
        <a:graphic>
          <a:graphicData uri="http://schemas.openxmlformats.org/drawingml/2006/table">
            <a:tbl>
              <a:tblPr/>
              <a:tblGrid>
                <a:gridCol w="1445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9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7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88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88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18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757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3138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9147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602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项目需求情况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瀑布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增量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渐进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螺旋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形式化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稳定同步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Build-Fix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最佳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8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1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）汽车刹车的控制系统；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 dirty="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瀑布</a:t>
                      </a: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+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形式化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8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2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）学院的一个学生管理系统；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US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多次迭代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56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3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）一个航班订票系统；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多次迭代（以及市场风险）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522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4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）一个程序设计课的项目，要求在两个小时内完成；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Build-Fix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(</a:t>
                      </a:r>
                      <a:r>
                        <a:rPr lang="zh-CN" sz="1400" kern="100">
                          <a:latin typeface="Times New Roman"/>
                          <a:ea typeface="宋体"/>
                          <a:cs typeface="Times New Roman"/>
                        </a:rPr>
                        <a:t>时间</a:t>
                      </a:r>
                      <a:r>
                        <a:rPr lang="en-US" sz="1400" kern="100">
                          <a:latin typeface="Times New Roman"/>
                          <a:ea typeface="宋体"/>
                          <a:cs typeface="Times New Roman"/>
                        </a:rPr>
                        <a:t>)</a:t>
                      </a:r>
                      <a:endParaRPr lang="zh-CN" sz="1400" kern="10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94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5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）开发一个类似于</a:t>
                      </a: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Excel</a:t>
                      </a: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的制表软件，并打算到市场上销售。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 dirty="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 dirty="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可行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latin typeface="Times New Roman"/>
                          <a:ea typeface="宋体"/>
                          <a:cs typeface="Times New Roman"/>
                        </a:rPr>
                        <a:t>N</a:t>
                      </a:r>
                      <a:endParaRPr lang="zh-CN" sz="1400" kern="100" dirty="0"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latin typeface="Times New Roman"/>
                          <a:ea typeface="宋体"/>
                          <a:cs typeface="Times New Roman"/>
                        </a:rPr>
                        <a:t>稳定同步（同时观察市场风险）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3995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第十八章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en-US" altLang="zh-CN" sz="2400" dirty="0"/>
              <a:t> 2017</a:t>
            </a:r>
            <a:r>
              <a:rPr lang="zh-CN" altLang="zh-CN" sz="2400" dirty="0"/>
              <a:t>年秋，本科生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128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2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29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66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27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6</a:t>
            </a:r>
            <a:r>
              <a:rPr lang="zh-CN" altLang="zh-CN" sz="2400" dirty="0"/>
              <a:t>。</a:t>
            </a:r>
          </a:p>
          <a:p>
            <a:pPr>
              <a:buFont typeface="Wingdings" panose="05000000000000000000" pitchFamily="2" charset="2"/>
              <a:buChar char="Ø"/>
            </a:pPr>
            <a:endParaRPr lang="zh-CN" altLang="zh-CN" sz="2400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zh-CN" sz="2400" dirty="0"/>
              <a:t>（</a:t>
            </a:r>
            <a:r>
              <a:rPr lang="en-US" altLang="zh-CN" sz="2400" dirty="0"/>
              <a:t>1</a:t>
            </a:r>
            <a:r>
              <a:rPr lang="zh-CN" altLang="zh-CN" sz="2400" dirty="0"/>
              <a:t>）角度不全</a:t>
            </a:r>
          </a:p>
          <a:p>
            <a:pPr marL="0" indent="0">
              <a:buNone/>
            </a:pPr>
            <a:r>
              <a:rPr lang="zh-CN" altLang="zh-CN" sz="2400" dirty="0"/>
              <a:t>（</a:t>
            </a:r>
            <a:r>
              <a:rPr lang="en-US" altLang="zh-CN" sz="2400" dirty="0"/>
              <a:t>2</a:t>
            </a:r>
            <a:r>
              <a:rPr lang="zh-CN" altLang="zh-CN" sz="2400" dirty="0"/>
              <a:t>）分析的不是优缺点，而是特点</a:t>
            </a:r>
          </a:p>
        </p:txBody>
      </p:sp>
    </p:spTree>
    <p:extLst>
      <p:ext uri="{BB962C8B-B14F-4D97-AF65-F5344CB8AC3E}">
        <p14:creationId xmlns:p14="http://schemas.microsoft.com/office/powerpoint/2010/main" val="19550214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pic>
        <p:nvPicPr>
          <p:cNvPr id="9218" name="Picture 2" descr="十八章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86" r="13493"/>
          <a:stretch>
            <a:fillRect/>
          </a:stretch>
        </p:blipFill>
        <p:spPr bwMode="auto">
          <a:xfrm>
            <a:off x="1348533" y="0"/>
            <a:ext cx="5561149" cy="7552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00470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pic>
        <p:nvPicPr>
          <p:cNvPr id="10242" name="Picture 2" descr="十八章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0" r="5544" b="1083"/>
          <a:stretch>
            <a:fillRect/>
          </a:stretch>
        </p:blipFill>
        <p:spPr bwMode="auto">
          <a:xfrm>
            <a:off x="1914275" y="0"/>
            <a:ext cx="5043115" cy="6806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82210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第十三章 作业示例</a:t>
            </a:r>
          </a:p>
        </p:txBody>
      </p:sp>
      <p:pic>
        <p:nvPicPr>
          <p:cNvPr id="11266" name="Picture 2" descr="十八章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2" r="4097"/>
          <a:stretch>
            <a:fillRect/>
          </a:stretch>
        </p:blipFill>
        <p:spPr bwMode="auto">
          <a:xfrm>
            <a:off x="1914662" y="-1242005"/>
            <a:ext cx="5442085" cy="7603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3287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第三章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/>
              <a:t>总体情况：</a:t>
            </a:r>
            <a:r>
              <a:rPr lang="zh-CN" altLang="zh-CN" sz="2400" dirty="0"/>
              <a:t>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139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2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46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39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32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20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dirty="0"/>
              <a:t>        </a:t>
            </a:r>
            <a:r>
              <a:rPr lang="en-US" altLang="zh-CN" sz="2400" dirty="0"/>
              <a:t>1</a:t>
            </a:r>
            <a:r>
              <a:rPr lang="zh-CN" altLang="zh-CN" sz="2400" dirty="0"/>
              <a:t>）提出的软件开发过程模型与项目不匹配；</a:t>
            </a:r>
          </a:p>
          <a:p>
            <a:pPr marL="0" indent="0">
              <a:buNone/>
            </a:pPr>
            <a:r>
              <a:rPr lang="en-US" altLang="zh-CN" sz="2400" dirty="0"/>
              <a:t>          2</a:t>
            </a:r>
            <a:r>
              <a:rPr lang="zh-CN" altLang="zh-CN" sz="2400" dirty="0"/>
              <a:t>）提出软件开发过程模型的原因阐述的过于简单、不准确；</a:t>
            </a:r>
          </a:p>
          <a:p>
            <a:pPr marL="0" indent="0">
              <a:buNone/>
            </a:pPr>
            <a:r>
              <a:rPr lang="en-US" altLang="zh-CN" sz="2400" dirty="0"/>
              <a:t>          3</a:t>
            </a:r>
            <a:r>
              <a:rPr lang="zh-CN" altLang="zh-CN" sz="2400" dirty="0"/>
              <a:t>）问题较多的是第四、五个系统。</a:t>
            </a:r>
          </a:p>
          <a:p>
            <a:pPr marL="0" indent="0">
              <a:buNone/>
            </a:pPr>
            <a:r>
              <a:rPr lang="en-US" altLang="zh-CN" sz="2400" dirty="0"/>
              <a:t> </a:t>
            </a:r>
            <a:endParaRPr lang="zh-CN" altLang="zh-CN" sz="2400" dirty="0"/>
          </a:p>
          <a:p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612965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第三章 作业示例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2400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6699250" y="8718550"/>
            <a:ext cx="7239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 bwMode="auto">
          <a:xfrm flipV="1">
            <a:off x="3054096" y="2807208"/>
            <a:ext cx="1444752" cy="914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7" name="图片 6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" t="1734"/>
          <a:stretch/>
        </p:blipFill>
        <p:spPr bwMode="auto">
          <a:xfrm>
            <a:off x="1792224" y="0"/>
            <a:ext cx="6684264" cy="88513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07328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第四章 作业题目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zh-CN" sz="2400" dirty="0"/>
              <a:t>建立一个质量评价模型，比较</a:t>
            </a:r>
            <a:r>
              <a:rPr lang="en-US" altLang="zh-CN" sz="2400" dirty="0"/>
              <a:t>Linux</a:t>
            </a:r>
            <a:r>
              <a:rPr lang="zh-CN" altLang="zh-CN" sz="2400" dirty="0"/>
              <a:t>和</a:t>
            </a:r>
            <a:r>
              <a:rPr lang="en-US" altLang="zh-CN" sz="2400" dirty="0"/>
              <a:t>Windows</a:t>
            </a:r>
            <a:r>
              <a:rPr lang="zh-CN" altLang="zh-CN" sz="2400" dirty="0"/>
              <a:t>的质量。</a:t>
            </a:r>
          </a:p>
          <a:p>
            <a:pPr marL="0" indent="0">
              <a:buNone/>
            </a:pPr>
            <a:r>
              <a:rPr lang="zh-CN" altLang="zh-CN" sz="2400" dirty="0"/>
              <a:t>可以用不同的观点，例如，用户观点、产品观点等</a:t>
            </a:r>
          </a:p>
        </p:txBody>
      </p:sp>
    </p:spTree>
    <p:extLst>
      <p:ext uri="{BB962C8B-B14F-4D97-AF65-F5344CB8AC3E}">
        <p14:creationId xmlns:p14="http://schemas.microsoft.com/office/powerpoint/2010/main" val="285284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/>
              <a:t>第四章 作业情况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400" dirty="0"/>
              <a:t>总体情况：</a:t>
            </a:r>
            <a:r>
              <a:rPr lang="zh-CN" altLang="zh-CN" sz="2400" dirty="0"/>
              <a:t>本科生</a:t>
            </a:r>
            <a:r>
              <a:rPr lang="en-US" altLang="zh-CN" sz="2400" dirty="0"/>
              <a:t>144</a:t>
            </a:r>
            <a:r>
              <a:rPr lang="zh-CN" altLang="zh-CN" sz="2400" dirty="0"/>
              <a:t>，收到作业</a:t>
            </a:r>
            <a:r>
              <a:rPr lang="en-US" altLang="zh-CN" sz="2400" dirty="0"/>
              <a:t>139</a:t>
            </a:r>
            <a:r>
              <a:rPr lang="zh-CN" altLang="zh-CN" sz="2400" dirty="0"/>
              <a:t>份。成绩为：</a:t>
            </a:r>
            <a:r>
              <a:rPr lang="en-US" altLang="zh-CN" sz="2400" dirty="0"/>
              <a:t>A+</a:t>
            </a:r>
            <a:r>
              <a:rPr lang="zh-CN" altLang="zh-CN" sz="2400" dirty="0"/>
              <a:t>有</a:t>
            </a:r>
            <a:r>
              <a:rPr lang="en-US" altLang="zh-CN" sz="2400" dirty="0"/>
              <a:t>2</a:t>
            </a:r>
            <a:r>
              <a:rPr lang="zh-CN" altLang="zh-CN" sz="2400" dirty="0"/>
              <a:t>个，</a:t>
            </a:r>
            <a:r>
              <a:rPr lang="en-US" altLang="zh-CN" sz="2400" dirty="0"/>
              <a:t>A</a:t>
            </a:r>
            <a:r>
              <a:rPr lang="zh-CN" altLang="zh-CN" sz="2400" dirty="0"/>
              <a:t>为</a:t>
            </a:r>
            <a:r>
              <a:rPr lang="en-US" altLang="zh-CN" sz="2400" dirty="0"/>
              <a:t>46</a:t>
            </a:r>
            <a:r>
              <a:rPr lang="zh-CN" altLang="zh-CN" sz="2400" dirty="0"/>
              <a:t>，</a:t>
            </a:r>
            <a:r>
              <a:rPr lang="en-US" altLang="zh-CN" sz="2400" dirty="0"/>
              <a:t>B</a:t>
            </a:r>
            <a:r>
              <a:rPr lang="zh-CN" altLang="zh-CN" sz="2400" dirty="0"/>
              <a:t>为</a:t>
            </a:r>
            <a:r>
              <a:rPr lang="en-US" altLang="zh-CN" sz="2400" dirty="0"/>
              <a:t>39</a:t>
            </a:r>
            <a:r>
              <a:rPr lang="zh-CN" altLang="zh-CN" sz="2400" dirty="0"/>
              <a:t>，</a:t>
            </a:r>
            <a:r>
              <a:rPr lang="en-US" altLang="zh-CN" sz="2400" dirty="0"/>
              <a:t>C</a:t>
            </a:r>
            <a:r>
              <a:rPr lang="zh-CN" altLang="zh-CN" sz="2400" dirty="0"/>
              <a:t>为</a:t>
            </a:r>
            <a:r>
              <a:rPr lang="en-US" altLang="zh-CN" sz="2400" dirty="0"/>
              <a:t>32</a:t>
            </a:r>
            <a:r>
              <a:rPr lang="zh-CN" altLang="zh-CN" sz="2400" dirty="0"/>
              <a:t>，</a:t>
            </a:r>
            <a:r>
              <a:rPr lang="en-US" altLang="zh-CN" sz="2400" dirty="0"/>
              <a:t>D</a:t>
            </a:r>
            <a:r>
              <a:rPr lang="zh-CN" altLang="zh-CN" sz="2400" dirty="0"/>
              <a:t>为</a:t>
            </a:r>
            <a:r>
              <a:rPr lang="en-US" altLang="zh-CN" sz="2400" dirty="0"/>
              <a:t>20</a:t>
            </a:r>
            <a:r>
              <a:rPr lang="zh-CN" altLang="zh-CN" sz="2400" dirty="0"/>
              <a:t>。</a:t>
            </a:r>
            <a:endParaRPr lang="en-US" altLang="zh-CN" sz="2400" dirty="0"/>
          </a:p>
          <a:p>
            <a:endParaRPr lang="zh-CN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zh-CN" sz="2400" dirty="0"/>
              <a:t>主要问题：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    1</a:t>
            </a:r>
            <a:r>
              <a:rPr lang="zh-CN" altLang="zh-CN" sz="2400" dirty="0"/>
              <a:t>）没有站在不同的角度去分析，过于局限；</a:t>
            </a:r>
          </a:p>
          <a:p>
            <a:pPr marL="0" indent="0">
              <a:buNone/>
            </a:pPr>
            <a:r>
              <a:rPr lang="en-US" altLang="zh-CN" sz="2400" dirty="0"/>
              <a:t>          2</a:t>
            </a:r>
            <a:r>
              <a:rPr lang="zh-CN" altLang="zh-CN" sz="2400" dirty="0"/>
              <a:t>）分析内容过于简短；</a:t>
            </a:r>
          </a:p>
          <a:p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765397141"/>
      </p:ext>
    </p:extLst>
  </p:cSld>
  <p:clrMapOvr>
    <a:masterClrMapping/>
  </p:clrMapOvr>
</p:sld>
</file>

<file path=ppt/theme/theme1.xml><?xml version="1.0" encoding="utf-8"?>
<a:theme xmlns:a="http://schemas.openxmlformats.org/drawingml/2006/main" name="新模板-7">
  <a:themeElements>
    <a:clrScheme name="bupt-was4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upt-was4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bupt-was4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pt-was4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pt-was4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pt-was4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pt-was4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pt-was4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pt-was4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新模板-7</Template>
  <TotalTime>549</TotalTime>
  <Words>2130</Words>
  <Application>Microsoft Office PowerPoint</Application>
  <PresentationFormat>全屏显示(4:3)</PresentationFormat>
  <Paragraphs>320</Paragraphs>
  <Slides>53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53</vt:i4>
      </vt:variant>
    </vt:vector>
  </HeadingPairs>
  <TitlesOfParts>
    <vt:vector size="62" baseType="lpstr">
      <vt:lpstr>华文行楷</vt:lpstr>
      <vt:lpstr>宋体</vt:lpstr>
      <vt:lpstr>Arial</vt:lpstr>
      <vt:lpstr>Calibri</vt:lpstr>
      <vt:lpstr>Monotype Corsiva</vt:lpstr>
      <vt:lpstr>Times New Roman</vt:lpstr>
      <vt:lpstr>Wingdings</vt:lpstr>
      <vt:lpstr>新模板-7</vt:lpstr>
      <vt:lpstr>自定义设计方案</vt:lpstr>
      <vt:lpstr>第二章 作业题目</vt:lpstr>
      <vt:lpstr>第二章 作业情况</vt:lpstr>
      <vt:lpstr>第二章 作业示例</vt:lpstr>
      <vt:lpstr>第三章 作业题目</vt:lpstr>
      <vt:lpstr>第三章 作业情况</vt:lpstr>
      <vt:lpstr>第三章 作业情况</vt:lpstr>
      <vt:lpstr>第三章 作业示例</vt:lpstr>
      <vt:lpstr>第四章 作业题目</vt:lpstr>
      <vt:lpstr>第四章 作业情况</vt:lpstr>
      <vt:lpstr>第四章 作业示例</vt:lpstr>
      <vt:lpstr>第四章 作业示例</vt:lpstr>
      <vt:lpstr>第六章 作业题目</vt:lpstr>
      <vt:lpstr>第六章 作业情况</vt:lpstr>
      <vt:lpstr>第六章 作业示例</vt:lpstr>
      <vt:lpstr>第八章 作业题目</vt:lpstr>
      <vt:lpstr>第八章 作业情况</vt:lpstr>
      <vt:lpstr>第八章 作业示例</vt:lpstr>
      <vt:lpstr>第十章 作业题目</vt:lpstr>
      <vt:lpstr>第十章 作业情况</vt:lpstr>
      <vt:lpstr>第十章 作业示例</vt:lpstr>
      <vt:lpstr>第十章 作业示例</vt:lpstr>
      <vt:lpstr>第十章 作业示例</vt:lpstr>
      <vt:lpstr>第十章 作业示例</vt:lpstr>
      <vt:lpstr>第十章 作业示例</vt:lpstr>
      <vt:lpstr>PowerPoint 演示文稿</vt:lpstr>
      <vt:lpstr>PowerPoint 演示文稿</vt:lpstr>
      <vt:lpstr>PowerPoint 演示文稿</vt:lpstr>
      <vt:lpstr>第十二章 作业题目</vt:lpstr>
      <vt:lpstr>第十二章 作业情况</vt:lpstr>
      <vt:lpstr>第十二章 作业情况</vt:lpstr>
      <vt:lpstr>第十二章 作业示例</vt:lpstr>
      <vt:lpstr>第十二章 作业示例</vt:lpstr>
      <vt:lpstr>第十三章 作业题目</vt:lpstr>
      <vt:lpstr>第十三章 作业情况</vt:lpstr>
      <vt:lpstr>第十三章 作业示例</vt:lpstr>
      <vt:lpstr>第十三章 作业示例</vt:lpstr>
      <vt:lpstr>第十四章 作业题目</vt:lpstr>
      <vt:lpstr>第十四章 作业情况</vt:lpstr>
      <vt:lpstr>第十四章 作业示例</vt:lpstr>
      <vt:lpstr>第十三章 作业示例</vt:lpstr>
      <vt:lpstr>第十六章 作业题目</vt:lpstr>
      <vt:lpstr>第十六章 作业情况</vt:lpstr>
      <vt:lpstr>第十三章 作业示例</vt:lpstr>
      <vt:lpstr>第十三章 作业示例</vt:lpstr>
      <vt:lpstr>第十三章 作业示例</vt:lpstr>
      <vt:lpstr>第十七章 作业题目</vt:lpstr>
      <vt:lpstr>第十七章 作业情况</vt:lpstr>
      <vt:lpstr>第十三章 作业示例</vt:lpstr>
      <vt:lpstr>第十八章 作业题目</vt:lpstr>
      <vt:lpstr>第十八章 作业情况</vt:lpstr>
      <vt:lpstr>第十三章 作业示例</vt:lpstr>
      <vt:lpstr>第十三章 作业示例</vt:lpstr>
      <vt:lpstr>第十三章 作业示例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  绪论</dc:title>
  <dc:creator>Think</dc:creator>
  <cp:lastModifiedBy>烨淞 白</cp:lastModifiedBy>
  <cp:revision>40</cp:revision>
  <dcterms:created xsi:type="dcterms:W3CDTF">2014-07-04T02:12:12Z</dcterms:created>
  <dcterms:modified xsi:type="dcterms:W3CDTF">2019-01-05T11:50:44Z</dcterms:modified>
</cp:coreProperties>
</file>

<file path=docProps/thumbnail.jpeg>
</file>